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0"/>
  </p:notesMasterIdLst>
  <p:sldIdLst>
    <p:sldId id="256" r:id="rId2"/>
    <p:sldId id="257" r:id="rId3"/>
    <p:sldId id="258" r:id="rId4"/>
    <p:sldId id="259" r:id="rId5"/>
    <p:sldId id="260" r:id="rId6"/>
    <p:sldId id="291" r:id="rId7"/>
    <p:sldId id="304" r:id="rId8"/>
    <p:sldId id="305" r:id="rId9"/>
    <p:sldId id="333" r:id="rId10"/>
    <p:sldId id="438" r:id="rId11"/>
    <p:sldId id="439" r:id="rId12"/>
    <p:sldId id="440" r:id="rId13"/>
    <p:sldId id="376" r:id="rId14"/>
    <p:sldId id="375" r:id="rId15"/>
    <p:sldId id="373" r:id="rId16"/>
    <p:sldId id="374" r:id="rId17"/>
    <p:sldId id="372" r:id="rId18"/>
    <p:sldId id="378" r:id="rId19"/>
    <p:sldId id="380" r:id="rId20"/>
    <p:sldId id="381" r:id="rId21"/>
    <p:sldId id="377" r:id="rId22"/>
    <p:sldId id="379" r:id="rId23"/>
    <p:sldId id="382" r:id="rId24"/>
    <p:sldId id="383" r:id="rId25"/>
    <p:sldId id="384" r:id="rId26"/>
    <p:sldId id="385" r:id="rId27"/>
    <p:sldId id="386"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276" r:id="rId44"/>
    <p:sldId id="277" r:id="rId45"/>
    <p:sldId id="278" r:id="rId46"/>
    <p:sldId id="279" r:id="rId47"/>
    <p:sldId id="280" r:id="rId48"/>
    <p:sldId id="281" r:id="rId49"/>
    <p:sldId id="282" r:id="rId50"/>
    <p:sldId id="283" r:id="rId51"/>
    <p:sldId id="284" r:id="rId52"/>
    <p:sldId id="285" r:id="rId53"/>
    <p:sldId id="286" r:id="rId54"/>
    <p:sldId id="287" r:id="rId55"/>
    <p:sldId id="288" r:id="rId56"/>
    <p:sldId id="289" r:id="rId57"/>
    <p:sldId id="290" r:id="rId58"/>
    <p:sldId id="292" r:id="rId59"/>
    <p:sldId id="293" r:id="rId60"/>
    <p:sldId id="294" r:id="rId61"/>
    <p:sldId id="295" r:id="rId62"/>
    <p:sldId id="296" r:id="rId63"/>
    <p:sldId id="297" r:id="rId64"/>
    <p:sldId id="298" r:id="rId65"/>
    <p:sldId id="299" r:id="rId66"/>
    <p:sldId id="300" r:id="rId67"/>
    <p:sldId id="301" r:id="rId68"/>
    <p:sldId id="302" r:id="rId69"/>
    <p:sldId id="303" r:id="rId70"/>
    <p:sldId id="306" r:id="rId71"/>
    <p:sldId id="307" r:id="rId72"/>
    <p:sldId id="308" r:id="rId73"/>
    <p:sldId id="309" r:id="rId74"/>
    <p:sldId id="310" r:id="rId75"/>
    <p:sldId id="311" r:id="rId76"/>
    <p:sldId id="312" r:id="rId77"/>
    <p:sldId id="313" r:id="rId78"/>
    <p:sldId id="314" r:id="rId79"/>
    <p:sldId id="315" r:id="rId80"/>
    <p:sldId id="316" r:id="rId81"/>
    <p:sldId id="317" r:id="rId82"/>
    <p:sldId id="318" r:id="rId83"/>
    <p:sldId id="319" r:id="rId84"/>
    <p:sldId id="320" r:id="rId85"/>
    <p:sldId id="321" r:id="rId86"/>
    <p:sldId id="322" r:id="rId87"/>
    <p:sldId id="323" r:id="rId88"/>
    <p:sldId id="324" r:id="rId89"/>
    <p:sldId id="325" r:id="rId90"/>
    <p:sldId id="326" r:id="rId91"/>
    <p:sldId id="327" r:id="rId92"/>
    <p:sldId id="328" r:id="rId93"/>
    <p:sldId id="329" r:id="rId94"/>
    <p:sldId id="330" r:id="rId95"/>
    <p:sldId id="331" r:id="rId96"/>
    <p:sldId id="332" r:id="rId97"/>
    <p:sldId id="334" r:id="rId98"/>
    <p:sldId id="335" r:id="rId99"/>
    <p:sldId id="407" r:id="rId100"/>
    <p:sldId id="408" r:id="rId101"/>
    <p:sldId id="409" r:id="rId102"/>
    <p:sldId id="410" r:id="rId103"/>
    <p:sldId id="411" r:id="rId104"/>
    <p:sldId id="412" r:id="rId105"/>
    <p:sldId id="413" r:id="rId106"/>
    <p:sldId id="414" r:id="rId107"/>
    <p:sldId id="415" r:id="rId108"/>
    <p:sldId id="416" r:id="rId109"/>
    <p:sldId id="417" r:id="rId110"/>
    <p:sldId id="418" r:id="rId111"/>
    <p:sldId id="419" r:id="rId112"/>
    <p:sldId id="420" r:id="rId113"/>
    <p:sldId id="421" r:id="rId114"/>
    <p:sldId id="422" r:id="rId115"/>
    <p:sldId id="352" r:id="rId116"/>
    <p:sldId id="353" r:id="rId117"/>
    <p:sldId id="354" r:id="rId118"/>
    <p:sldId id="355" r:id="rId119"/>
    <p:sldId id="356" r:id="rId120"/>
    <p:sldId id="357" r:id="rId121"/>
    <p:sldId id="358" r:id="rId122"/>
    <p:sldId id="359" r:id="rId123"/>
    <p:sldId id="360" r:id="rId124"/>
    <p:sldId id="361" r:id="rId125"/>
    <p:sldId id="362" r:id="rId126"/>
    <p:sldId id="363" r:id="rId127"/>
    <p:sldId id="364" r:id="rId128"/>
    <p:sldId id="365" r:id="rId129"/>
    <p:sldId id="366" r:id="rId130"/>
    <p:sldId id="367" r:id="rId131"/>
    <p:sldId id="368" r:id="rId132"/>
    <p:sldId id="369" r:id="rId133"/>
    <p:sldId id="370" r:id="rId134"/>
    <p:sldId id="371" r:id="rId135"/>
    <p:sldId id="423" r:id="rId136"/>
    <p:sldId id="424" r:id="rId137"/>
    <p:sldId id="425" r:id="rId138"/>
    <p:sldId id="426" r:id="rId139"/>
    <p:sldId id="427" r:id="rId140"/>
    <p:sldId id="428" r:id="rId141"/>
    <p:sldId id="429" r:id="rId142"/>
    <p:sldId id="430" r:id="rId143"/>
    <p:sldId id="431" r:id="rId144"/>
    <p:sldId id="432" r:id="rId145"/>
    <p:sldId id="433" r:id="rId146"/>
    <p:sldId id="434" r:id="rId147"/>
    <p:sldId id="435" r:id="rId148"/>
    <p:sldId id="436" r:id="rId1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9" d="100"/>
          <a:sy n="109" d="100"/>
        </p:scale>
        <p:origin x="-996"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9C0345-5DA2-490B-A524-D04DEA60F9F0}" type="datetimeFigureOut">
              <a:rPr lang="en-US" smtClean="0"/>
              <a:t>3/15/2014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E5640-09C1-4ECC-AECB-76AE89765BA4}" type="slidenum">
              <a:rPr lang="en-US" smtClean="0"/>
              <a:t>‹#›</a:t>
            </a:fld>
            <a:endParaRPr lang="en-US"/>
          </a:p>
        </p:txBody>
      </p:sp>
    </p:spTree>
    <p:extLst>
      <p:ext uri="{BB962C8B-B14F-4D97-AF65-F5344CB8AC3E}">
        <p14:creationId xmlns:p14="http://schemas.microsoft.com/office/powerpoint/2010/main" val="3043476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Verdana" pitchFamily="34" charset="0"/>
                <a:ea typeface="MS PGothic" pitchFamily="34" charset="-128"/>
              </a:defRPr>
            </a:lvl1pPr>
            <a:lvl2pPr marL="730171" indent="-280835" defTabSz="914274">
              <a:defRPr>
                <a:solidFill>
                  <a:schemeClr val="tx1"/>
                </a:solidFill>
                <a:latin typeface="Verdana" pitchFamily="34" charset="0"/>
                <a:ea typeface="MS PGothic" pitchFamily="34" charset="-128"/>
              </a:defRPr>
            </a:lvl2pPr>
            <a:lvl3pPr marL="1123340" indent="-224668" defTabSz="914274">
              <a:defRPr>
                <a:solidFill>
                  <a:schemeClr val="tx1"/>
                </a:solidFill>
                <a:latin typeface="Verdana" pitchFamily="34" charset="0"/>
                <a:ea typeface="MS PGothic" pitchFamily="34" charset="-128"/>
              </a:defRPr>
            </a:lvl3pPr>
            <a:lvl4pPr marL="1572677" indent="-224668" defTabSz="914274">
              <a:defRPr>
                <a:solidFill>
                  <a:schemeClr val="tx1"/>
                </a:solidFill>
                <a:latin typeface="Verdana" pitchFamily="34" charset="0"/>
                <a:ea typeface="MS PGothic" pitchFamily="34" charset="-128"/>
              </a:defRPr>
            </a:lvl4pPr>
            <a:lvl5pPr marL="2022013" indent="-224668" defTabSz="914274">
              <a:defRPr>
                <a:solidFill>
                  <a:schemeClr val="tx1"/>
                </a:solidFill>
                <a:latin typeface="Verdana" pitchFamily="34" charset="0"/>
                <a:ea typeface="MS PGothic" pitchFamily="34" charset="-128"/>
              </a:defRPr>
            </a:lvl5pPr>
            <a:lvl6pPr marL="2471349" indent="-224668" defTabSz="914274" eaLnBrk="0" fontAlgn="base" hangingPunct="0">
              <a:spcBef>
                <a:spcPct val="0"/>
              </a:spcBef>
              <a:spcAft>
                <a:spcPct val="0"/>
              </a:spcAft>
              <a:defRPr>
                <a:solidFill>
                  <a:schemeClr val="tx1"/>
                </a:solidFill>
                <a:latin typeface="Verdana" pitchFamily="34" charset="0"/>
                <a:ea typeface="MS PGothic" pitchFamily="34" charset="-128"/>
              </a:defRPr>
            </a:lvl6pPr>
            <a:lvl7pPr marL="2920685" indent="-224668" defTabSz="914274" eaLnBrk="0" fontAlgn="base" hangingPunct="0">
              <a:spcBef>
                <a:spcPct val="0"/>
              </a:spcBef>
              <a:spcAft>
                <a:spcPct val="0"/>
              </a:spcAft>
              <a:defRPr>
                <a:solidFill>
                  <a:schemeClr val="tx1"/>
                </a:solidFill>
                <a:latin typeface="Verdana" pitchFamily="34" charset="0"/>
                <a:ea typeface="MS PGothic" pitchFamily="34" charset="-128"/>
              </a:defRPr>
            </a:lvl7pPr>
            <a:lvl8pPr marL="3370021" indent="-224668" defTabSz="914274" eaLnBrk="0" fontAlgn="base" hangingPunct="0">
              <a:spcBef>
                <a:spcPct val="0"/>
              </a:spcBef>
              <a:spcAft>
                <a:spcPct val="0"/>
              </a:spcAft>
              <a:defRPr>
                <a:solidFill>
                  <a:schemeClr val="tx1"/>
                </a:solidFill>
                <a:latin typeface="Verdana" pitchFamily="34" charset="0"/>
                <a:ea typeface="MS PGothic" pitchFamily="34" charset="-128"/>
              </a:defRPr>
            </a:lvl8pPr>
            <a:lvl9pPr marL="3819357" indent="-224668" defTabSz="914274" eaLnBrk="0" fontAlgn="base" hangingPunct="0">
              <a:spcBef>
                <a:spcPct val="0"/>
              </a:spcBef>
              <a:spcAft>
                <a:spcPct val="0"/>
              </a:spcAft>
              <a:defRPr>
                <a:solidFill>
                  <a:schemeClr val="tx1"/>
                </a:solidFill>
                <a:latin typeface="Verdana" pitchFamily="34" charset="0"/>
                <a:ea typeface="MS PGothic" pitchFamily="34" charset="-128"/>
              </a:defRPr>
            </a:lvl9pPr>
          </a:lstStyle>
          <a:p>
            <a:fld id="{F852BDEE-A1FA-4D30-BB66-F4B8E023C6CE}" type="slidenum">
              <a:rPr lang="en-US" altLang="en-US">
                <a:latin typeface="Times New Roman" pitchFamily="18" charset="0"/>
              </a:rPr>
              <a:pPr/>
              <a:t>6</a:t>
            </a:fld>
            <a:endParaRPr lang="en-US" altLang="en-US">
              <a:latin typeface="Times New Roman" pitchFamily="18" charset="0"/>
            </a:endParaRPr>
          </a:p>
        </p:txBody>
      </p:sp>
      <p:sp>
        <p:nvSpPr>
          <p:cNvPr id="72707" name="Rectangle 2"/>
          <p:cNvSpPr>
            <a:spLocks noGrp="1" noRot="1" noChangeAspect="1" noChangeArrowheads="1" noTextEdit="1"/>
          </p:cNvSpPr>
          <p:nvPr>
            <p:ph type="sldImg"/>
          </p:nvPr>
        </p:nvSpPr>
        <p:spPr>
          <a:xfrm>
            <a:off x="1143000" y="685800"/>
            <a:ext cx="4572000" cy="3429000"/>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Verdana" pitchFamily="34" charset="0"/>
                <a:ea typeface="MS PGothic" pitchFamily="34" charset="-128"/>
              </a:defRPr>
            </a:lvl1pPr>
            <a:lvl2pPr marL="730171" indent="-280835" defTabSz="914274">
              <a:defRPr>
                <a:solidFill>
                  <a:schemeClr val="tx1"/>
                </a:solidFill>
                <a:latin typeface="Verdana" pitchFamily="34" charset="0"/>
                <a:ea typeface="MS PGothic" pitchFamily="34" charset="-128"/>
              </a:defRPr>
            </a:lvl2pPr>
            <a:lvl3pPr marL="1123340" indent="-224668" defTabSz="914274">
              <a:defRPr>
                <a:solidFill>
                  <a:schemeClr val="tx1"/>
                </a:solidFill>
                <a:latin typeface="Verdana" pitchFamily="34" charset="0"/>
                <a:ea typeface="MS PGothic" pitchFamily="34" charset="-128"/>
              </a:defRPr>
            </a:lvl3pPr>
            <a:lvl4pPr marL="1572677" indent="-224668" defTabSz="914274">
              <a:defRPr>
                <a:solidFill>
                  <a:schemeClr val="tx1"/>
                </a:solidFill>
                <a:latin typeface="Verdana" pitchFamily="34" charset="0"/>
                <a:ea typeface="MS PGothic" pitchFamily="34" charset="-128"/>
              </a:defRPr>
            </a:lvl4pPr>
            <a:lvl5pPr marL="2022013" indent="-224668" defTabSz="914274">
              <a:defRPr>
                <a:solidFill>
                  <a:schemeClr val="tx1"/>
                </a:solidFill>
                <a:latin typeface="Verdana" pitchFamily="34" charset="0"/>
                <a:ea typeface="MS PGothic" pitchFamily="34" charset="-128"/>
              </a:defRPr>
            </a:lvl5pPr>
            <a:lvl6pPr marL="2471349" indent="-224668" defTabSz="914274" eaLnBrk="0" fontAlgn="base" hangingPunct="0">
              <a:spcBef>
                <a:spcPct val="0"/>
              </a:spcBef>
              <a:spcAft>
                <a:spcPct val="0"/>
              </a:spcAft>
              <a:defRPr>
                <a:solidFill>
                  <a:schemeClr val="tx1"/>
                </a:solidFill>
                <a:latin typeface="Verdana" pitchFamily="34" charset="0"/>
                <a:ea typeface="MS PGothic" pitchFamily="34" charset="-128"/>
              </a:defRPr>
            </a:lvl6pPr>
            <a:lvl7pPr marL="2920685" indent="-224668" defTabSz="914274" eaLnBrk="0" fontAlgn="base" hangingPunct="0">
              <a:spcBef>
                <a:spcPct val="0"/>
              </a:spcBef>
              <a:spcAft>
                <a:spcPct val="0"/>
              </a:spcAft>
              <a:defRPr>
                <a:solidFill>
                  <a:schemeClr val="tx1"/>
                </a:solidFill>
                <a:latin typeface="Verdana" pitchFamily="34" charset="0"/>
                <a:ea typeface="MS PGothic" pitchFamily="34" charset="-128"/>
              </a:defRPr>
            </a:lvl7pPr>
            <a:lvl8pPr marL="3370021" indent="-224668" defTabSz="914274" eaLnBrk="0" fontAlgn="base" hangingPunct="0">
              <a:spcBef>
                <a:spcPct val="0"/>
              </a:spcBef>
              <a:spcAft>
                <a:spcPct val="0"/>
              </a:spcAft>
              <a:defRPr>
                <a:solidFill>
                  <a:schemeClr val="tx1"/>
                </a:solidFill>
                <a:latin typeface="Verdana" pitchFamily="34" charset="0"/>
                <a:ea typeface="MS PGothic" pitchFamily="34" charset="-128"/>
              </a:defRPr>
            </a:lvl8pPr>
            <a:lvl9pPr marL="3819357" indent="-224668" defTabSz="914274" eaLnBrk="0" fontAlgn="base" hangingPunct="0">
              <a:spcBef>
                <a:spcPct val="0"/>
              </a:spcBef>
              <a:spcAft>
                <a:spcPct val="0"/>
              </a:spcAft>
              <a:defRPr>
                <a:solidFill>
                  <a:schemeClr val="tx1"/>
                </a:solidFill>
                <a:latin typeface="Verdana" pitchFamily="34" charset="0"/>
                <a:ea typeface="MS PGothic" pitchFamily="34" charset="-128"/>
              </a:defRPr>
            </a:lvl9pPr>
          </a:lstStyle>
          <a:p>
            <a:fld id="{CDDE834C-332D-4C1E-A8B3-77413F4B5A23}" type="slidenum">
              <a:rPr lang="en-US" altLang="en-US">
                <a:latin typeface="Helvetica" pitchFamily="-84" charset="0"/>
              </a:rPr>
              <a:pPr/>
              <a:t>9</a:t>
            </a:fld>
            <a:endParaRPr lang="en-US" altLang="en-US">
              <a:latin typeface="Helvetica" pitchFamily="-84" charset="0"/>
            </a:endParaRPr>
          </a:p>
        </p:txBody>
      </p:sp>
      <p:sp>
        <p:nvSpPr>
          <p:cNvPr id="70659" name="Rectangle 2"/>
          <p:cNvSpPr>
            <a:spLocks noGrp="1" noRot="1" noChangeAspect="1" noChangeArrowheads="1" noTextEdit="1"/>
          </p:cNvSpPr>
          <p:nvPr>
            <p:ph type="sldImg"/>
          </p:nvPr>
        </p:nvSpPr>
        <p:spPr>
          <a:xfrm>
            <a:off x="1143000" y="685800"/>
            <a:ext cx="4572000" cy="3429000"/>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Verdana" pitchFamily="34" charset="0"/>
                <a:ea typeface="MS PGothic" pitchFamily="34" charset="-128"/>
              </a:defRPr>
            </a:lvl1pPr>
            <a:lvl2pPr marL="730171" indent="-280835" defTabSz="914274">
              <a:defRPr>
                <a:solidFill>
                  <a:schemeClr val="tx1"/>
                </a:solidFill>
                <a:latin typeface="Verdana" pitchFamily="34" charset="0"/>
                <a:ea typeface="MS PGothic" pitchFamily="34" charset="-128"/>
              </a:defRPr>
            </a:lvl2pPr>
            <a:lvl3pPr marL="1123340" indent="-224668" defTabSz="914274">
              <a:defRPr>
                <a:solidFill>
                  <a:schemeClr val="tx1"/>
                </a:solidFill>
                <a:latin typeface="Verdana" pitchFamily="34" charset="0"/>
                <a:ea typeface="MS PGothic" pitchFamily="34" charset="-128"/>
              </a:defRPr>
            </a:lvl3pPr>
            <a:lvl4pPr marL="1572677" indent="-224668" defTabSz="914274">
              <a:defRPr>
                <a:solidFill>
                  <a:schemeClr val="tx1"/>
                </a:solidFill>
                <a:latin typeface="Verdana" pitchFamily="34" charset="0"/>
                <a:ea typeface="MS PGothic" pitchFamily="34" charset="-128"/>
              </a:defRPr>
            </a:lvl4pPr>
            <a:lvl5pPr marL="2022013" indent="-224668" defTabSz="914274">
              <a:defRPr>
                <a:solidFill>
                  <a:schemeClr val="tx1"/>
                </a:solidFill>
                <a:latin typeface="Verdana" pitchFamily="34" charset="0"/>
                <a:ea typeface="MS PGothic" pitchFamily="34" charset="-128"/>
              </a:defRPr>
            </a:lvl5pPr>
            <a:lvl6pPr marL="2471349" indent="-224668" defTabSz="914274" eaLnBrk="0" fontAlgn="base" hangingPunct="0">
              <a:spcBef>
                <a:spcPct val="0"/>
              </a:spcBef>
              <a:spcAft>
                <a:spcPct val="0"/>
              </a:spcAft>
              <a:defRPr>
                <a:solidFill>
                  <a:schemeClr val="tx1"/>
                </a:solidFill>
                <a:latin typeface="Verdana" pitchFamily="34" charset="0"/>
                <a:ea typeface="MS PGothic" pitchFamily="34" charset="-128"/>
              </a:defRPr>
            </a:lvl6pPr>
            <a:lvl7pPr marL="2920685" indent="-224668" defTabSz="914274" eaLnBrk="0" fontAlgn="base" hangingPunct="0">
              <a:spcBef>
                <a:spcPct val="0"/>
              </a:spcBef>
              <a:spcAft>
                <a:spcPct val="0"/>
              </a:spcAft>
              <a:defRPr>
                <a:solidFill>
                  <a:schemeClr val="tx1"/>
                </a:solidFill>
                <a:latin typeface="Verdana" pitchFamily="34" charset="0"/>
                <a:ea typeface="MS PGothic" pitchFamily="34" charset="-128"/>
              </a:defRPr>
            </a:lvl7pPr>
            <a:lvl8pPr marL="3370021" indent="-224668" defTabSz="914274" eaLnBrk="0" fontAlgn="base" hangingPunct="0">
              <a:spcBef>
                <a:spcPct val="0"/>
              </a:spcBef>
              <a:spcAft>
                <a:spcPct val="0"/>
              </a:spcAft>
              <a:defRPr>
                <a:solidFill>
                  <a:schemeClr val="tx1"/>
                </a:solidFill>
                <a:latin typeface="Verdana" pitchFamily="34" charset="0"/>
                <a:ea typeface="MS PGothic" pitchFamily="34" charset="-128"/>
              </a:defRPr>
            </a:lvl8pPr>
            <a:lvl9pPr marL="3819357" indent="-224668" defTabSz="914274" eaLnBrk="0" fontAlgn="base" hangingPunct="0">
              <a:spcBef>
                <a:spcPct val="0"/>
              </a:spcBef>
              <a:spcAft>
                <a:spcPct val="0"/>
              </a:spcAft>
              <a:defRPr>
                <a:solidFill>
                  <a:schemeClr val="tx1"/>
                </a:solidFill>
                <a:latin typeface="Verdana" pitchFamily="34" charset="0"/>
                <a:ea typeface="MS PGothic" pitchFamily="34" charset="-128"/>
              </a:defRPr>
            </a:lvl9pPr>
          </a:lstStyle>
          <a:p>
            <a:fld id="{DA691711-69B1-4FFE-8DBC-9BA6D34FBB79}" type="slidenum">
              <a:rPr lang="en-US" altLang="en-US">
                <a:latin typeface="Times New Roman" pitchFamily="18" charset="0"/>
              </a:rPr>
              <a:pPr/>
              <a:t>10</a:t>
            </a:fld>
            <a:endParaRPr lang="en-US" altLang="en-US">
              <a:latin typeface="Times New Roman" pitchFamily="18" charset="0"/>
            </a:endParaRPr>
          </a:p>
        </p:txBody>
      </p:sp>
      <p:sp>
        <p:nvSpPr>
          <p:cNvPr id="83971" name="Rectangle 2"/>
          <p:cNvSpPr>
            <a:spLocks noGrp="1" noRot="1" noChangeAspect="1" noChangeArrowheads="1" noTextEdit="1"/>
          </p:cNvSpPr>
          <p:nvPr>
            <p:ph type="sldImg"/>
          </p:nvPr>
        </p:nvSpPr>
        <p:spPr>
          <a:xfrm>
            <a:off x="1143000" y="685800"/>
            <a:ext cx="4572000" cy="3429000"/>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33">
              <a:defRPr>
                <a:solidFill>
                  <a:schemeClr val="tx1"/>
                </a:solidFill>
                <a:latin typeface="Verdana" pitchFamily="34" charset="0"/>
                <a:ea typeface="MS PGothic" pitchFamily="34" charset="-128"/>
              </a:defRPr>
            </a:lvl1pPr>
            <a:lvl2pPr marL="730171" indent="-280835" defTabSz="908033">
              <a:defRPr>
                <a:solidFill>
                  <a:schemeClr val="tx1"/>
                </a:solidFill>
                <a:latin typeface="Verdana" pitchFamily="34" charset="0"/>
                <a:ea typeface="MS PGothic" pitchFamily="34" charset="-128"/>
              </a:defRPr>
            </a:lvl2pPr>
            <a:lvl3pPr marL="1123340" indent="-224668" defTabSz="908033">
              <a:defRPr>
                <a:solidFill>
                  <a:schemeClr val="tx1"/>
                </a:solidFill>
                <a:latin typeface="Verdana" pitchFamily="34" charset="0"/>
                <a:ea typeface="MS PGothic" pitchFamily="34" charset="-128"/>
              </a:defRPr>
            </a:lvl3pPr>
            <a:lvl4pPr marL="1572677" indent="-224668" defTabSz="908033">
              <a:defRPr>
                <a:solidFill>
                  <a:schemeClr val="tx1"/>
                </a:solidFill>
                <a:latin typeface="Verdana" pitchFamily="34" charset="0"/>
                <a:ea typeface="MS PGothic" pitchFamily="34" charset="-128"/>
              </a:defRPr>
            </a:lvl4pPr>
            <a:lvl5pPr marL="2022013" indent="-224668" defTabSz="908033">
              <a:defRPr>
                <a:solidFill>
                  <a:schemeClr val="tx1"/>
                </a:solidFill>
                <a:latin typeface="Verdana" pitchFamily="34" charset="0"/>
                <a:ea typeface="MS PGothic" pitchFamily="34" charset="-128"/>
              </a:defRPr>
            </a:lvl5pPr>
            <a:lvl6pPr marL="2471349" indent="-224668" defTabSz="908033" eaLnBrk="0" fontAlgn="base" hangingPunct="0">
              <a:spcBef>
                <a:spcPct val="0"/>
              </a:spcBef>
              <a:spcAft>
                <a:spcPct val="0"/>
              </a:spcAft>
              <a:defRPr>
                <a:solidFill>
                  <a:schemeClr val="tx1"/>
                </a:solidFill>
                <a:latin typeface="Verdana" pitchFamily="34" charset="0"/>
                <a:ea typeface="MS PGothic" pitchFamily="34" charset="-128"/>
              </a:defRPr>
            </a:lvl6pPr>
            <a:lvl7pPr marL="2920685" indent="-224668" defTabSz="908033" eaLnBrk="0" fontAlgn="base" hangingPunct="0">
              <a:spcBef>
                <a:spcPct val="0"/>
              </a:spcBef>
              <a:spcAft>
                <a:spcPct val="0"/>
              </a:spcAft>
              <a:defRPr>
                <a:solidFill>
                  <a:schemeClr val="tx1"/>
                </a:solidFill>
                <a:latin typeface="Verdana" pitchFamily="34" charset="0"/>
                <a:ea typeface="MS PGothic" pitchFamily="34" charset="-128"/>
              </a:defRPr>
            </a:lvl7pPr>
            <a:lvl8pPr marL="3370021" indent="-224668" defTabSz="908033" eaLnBrk="0" fontAlgn="base" hangingPunct="0">
              <a:spcBef>
                <a:spcPct val="0"/>
              </a:spcBef>
              <a:spcAft>
                <a:spcPct val="0"/>
              </a:spcAft>
              <a:defRPr>
                <a:solidFill>
                  <a:schemeClr val="tx1"/>
                </a:solidFill>
                <a:latin typeface="Verdana" pitchFamily="34" charset="0"/>
                <a:ea typeface="MS PGothic" pitchFamily="34" charset="-128"/>
              </a:defRPr>
            </a:lvl8pPr>
            <a:lvl9pPr marL="3819357" indent="-224668" defTabSz="908033" eaLnBrk="0" fontAlgn="base" hangingPunct="0">
              <a:spcBef>
                <a:spcPct val="0"/>
              </a:spcBef>
              <a:spcAft>
                <a:spcPct val="0"/>
              </a:spcAft>
              <a:defRPr>
                <a:solidFill>
                  <a:schemeClr val="tx1"/>
                </a:solidFill>
                <a:latin typeface="Verdana" pitchFamily="34" charset="0"/>
                <a:ea typeface="MS PGothic" pitchFamily="34" charset="-128"/>
              </a:defRPr>
            </a:lvl9pPr>
          </a:lstStyle>
          <a:p>
            <a:fld id="{D13E1B1A-5416-43E5-9FB6-78D9A38EF059}" type="slidenum">
              <a:rPr lang="en-US" altLang="en-US">
                <a:latin typeface="Times New Roman" pitchFamily="18" charset="0"/>
              </a:rPr>
              <a:pPr/>
              <a:t>11</a:t>
            </a:fld>
            <a:endParaRPr lang="en-US" altLang="en-US">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Verdana" pitchFamily="34" charset="0"/>
                <a:ea typeface="MS PGothic" pitchFamily="34" charset="-128"/>
              </a:defRPr>
            </a:lvl1pPr>
            <a:lvl2pPr marL="730171" indent="-280835" defTabSz="914274">
              <a:defRPr>
                <a:solidFill>
                  <a:schemeClr val="tx1"/>
                </a:solidFill>
                <a:latin typeface="Verdana" pitchFamily="34" charset="0"/>
                <a:ea typeface="MS PGothic" pitchFamily="34" charset="-128"/>
              </a:defRPr>
            </a:lvl2pPr>
            <a:lvl3pPr marL="1123340" indent="-224668" defTabSz="914274">
              <a:defRPr>
                <a:solidFill>
                  <a:schemeClr val="tx1"/>
                </a:solidFill>
                <a:latin typeface="Verdana" pitchFamily="34" charset="0"/>
                <a:ea typeface="MS PGothic" pitchFamily="34" charset="-128"/>
              </a:defRPr>
            </a:lvl3pPr>
            <a:lvl4pPr marL="1572677" indent="-224668" defTabSz="914274">
              <a:defRPr>
                <a:solidFill>
                  <a:schemeClr val="tx1"/>
                </a:solidFill>
                <a:latin typeface="Verdana" pitchFamily="34" charset="0"/>
                <a:ea typeface="MS PGothic" pitchFamily="34" charset="-128"/>
              </a:defRPr>
            </a:lvl4pPr>
            <a:lvl5pPr marL="2022013" indent="-224668" defTabSz="914274">
              <a:defRPr>
                <a:solidFill>
                  <a:schemeClr val="tx1"/>
                </a:solidFill>
                <a:latin typeface="Verdana" pitchFamily="34" charset="0"/>
                <a:ea typeface="MS PGothic" pitchFamily="34" charset="-128"/>
              </a:defRPr>
            </a:lvl5pPr>
            <a:lvl6pPr marL="2471349" indent="-224668" defTabSz="914274" eaLnBrk="0" fontAlgn="base" hangingPunct="0">
              <a:spcBef>
                <a:spcPct val="0"/>
              </a:spcBef>
              <a:spcAft>
                <a:spcPct val="0"/>
              </a:spcAft>
              <a:defRPr>
                <a:solidFill>
                  <a:schemeClr val="tx1"/>
                </a:solidFill>
                <a:latin typeface="Verdana" pitchFamily="34" charset="0"/>
                <a:ea typeface="MS PGothic" pitchFamily="34" charset="-128"/>
              </a:defRPr>
            </a:lvl6pPr>
            <a:lvl7pPr marL="2920685" indent="-224668" defTabSz="914274" eaLnBrk="0" fontAlgn="base" hangingPunct="0">
              <a:spcBef>
                <a:spcPct val="0"/>
              </a:spcBef>
              <a:spcAft>
                <a:spcPct val="0"/>
              </a:spcAft>
              <a:defRPr>
                <a:solidFill>
                  <a:schemeClr val="tx1"/>
                </a:solidFill>
                <a:latin typeface="Verdana" pitchFamily="34" charset="0"/>
                <a:ea typeface="MS PGothic" pitchFamily="34" charset="-128"/>
              </a:defRPr>
            </a:lvl7pPr>
            <a:lvl8pPr marL="3370021" indent="-224668" defTabSz="914274" eaLnBrk="0" fontAlgn="base" hangingPunct="0">
              <a:spcBef>
                <a:spcPct val="0"/>
              </a:spcBef>
              <a:spcAft>
                <a:spcPct val="0"/>
              </a:spcAft>
              <a:defRPr>
                <a:solidFill>
                  <a:schemeClr val="tx1"/>
                </a:solidFill>
                <a:latin typeface="Verdana" pitchFamily="34" charset="0"/>
                <a:ea typeface="MS PGothic" pitchFamily="34" charset="-128"/>
              </a:defRPr>
            </a:lvl8pPr>
            <a:lvl9pPr marL="3819357" indent="-224668" defTabSz="914274" eaLnBrk="0" fontAlgn="base" hangingPunct="0">
              <a:spcBef>
                <a:spcPct val="0"/>
              </a:spcBef>
              <a:spcAft>
                <a:spcPct val="0"/>
              </a:spcAft>
              <a:defRPr>
                <a:solidFill>
                  <a:schemeClr val="tx1"/>
                </a:solidFill>
                <a:latin typeface="Verdana" pitchFamily="34" charset="0"/>
                <a:ea typeface="MS PGothic" pitchFamily="34" charset="-128"/>
              </a:defRPr>
            </a:lvl9pPr>
          </a:lstStyle>
          <a:p>
            <a:fld id="{DBBEAC04-9C05-4B69-9194-1B0B95D1332D}" type="slidenum">
              <a:rPr lang="en-US" altLang="en-US">
                <a:latin typeface="Times New Roman" pitchFamily="18" charset="0"/>
              </a:rPr>
              <a:pPr/>
              <a:t>12</a:t>
            </a:fld>
            <a:endParaRPr lang="en-US" altLang="en-US">
              <a:latin typeface="Times New Roman" pitchFamily="18" charset="0"/>
            </a:endParaRPr>
          </a:p>
        </p:txBody>
      </p:sp>
      <p:sp>
        <p:nvSpPr>
          <p:cNvPr id="67587" name="Rectangle 2"/>
          <p:cNvSpPr>
            <a:spLocks noGrp="1" noRot="1" noChangeAspect="1" noChangeArrowheads="1" noTextEdit="1"/>
          </p:cNvSpPr>
          <p:nvPr>
            <p:ph type="sldImg"/>
          </p:nvPr>
        </p:nvSpPr>
        <p:spPr>
          <a:xfrm>
            <a:off x="1143000" y="685800"/>
            <a:ext cx="4572000" cy="3429000"/>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E7409C-D6F2-49CA-B4FF-BAA61F66AC32}" type="datetimeFigureOut">
              <a:rPr lang="en-US" smtClean="0"/>
              <a:t>3/15/2014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CC91B-0860-4688-9D2E-86E6B53C337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7409C-D6F2-49CA-B4FF-BAA61F66AC32}" type="datetimeFigureOut">
              <a:rPr lang="en-US" smtClean="0"/>
              <a:t>3/15/2014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CC91B-0860-4688-9D2E-86E6B53C337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7409C-D6F2-49CA-B4FF-BAA61F66AC32}" type="datetimeFigureOut">
              <a:rPr lang="en-US" smtClean="0"/>
              <a:t>3/15/2014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CC91B-0860-4688-9D2E-86E6B53C337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7409C-D6F2-49CA-B4FF-BAA61F66AC32}" type="datetimeFigureOut">
              <a:rPr lang="en-US" smtClean="0"/>
              <a:t>3/15/2014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CC91B-0860-4688-9D2E-86E6B53C337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7409C-D6F2-49CA-B4FF-BAA61F66AC32}" type="datetimeFigureOut">
              <a:rPr lang="en-US" smtClean="0"/>
              <a:t>3/15/2014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CC91B-0860-4688-9D2E-86E6B53C33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E7409C-D6F2-49CA-B4FF-BAA61F66AC32}" type="datetimeFigureOut">
              <a:rPr lang="en-US" smtClean="0"/>
              <a:t>3/15/2014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CC91B-0860-4688-9D2E-86E6B53C337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E7409C-D6F2-49CA-B4FF-BAA61F66AC32}" type="datetimeFigureOut">
              <a:rPr lang="en-US" smtClean="0"/>
              <a:t>3/15/2014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CCC91B-0860-4688-9D2E-86E6B53C337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E7409C-D6F2-49CA-B4FF-BAA61F66AC32}" type="datetimeFigureOut">
              <a:rPr lang="en-US" smtClean="0"/>
              <a:t>3/15/2014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CCC91B-0860-4688-9D2E-86E6B53C337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7409C-D6F2-49CA-B4FF-BAA61F66AC32}" type="datetimeFigureOut">
              <a:rPr lang="en-US" smtClean="0"/>
              <a:t>3/15/2014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CCC91B-0860-4688-9D2E-86E6B53C337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7409C-D6F2-49CA-B4FF-BAA61F66AC32}" type="datetimeFigureOut">
              <a:rPr lang="en-US" smtClean="0"/>
              <a:t>3/15/2014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CC91B-0860-4688-9D2E-86E6B53C337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AE7409C-D6F2-49CA-B4FF-BAA61F66AC32}" type="datetimeFigureOut">
              <a:rPr lang="en-US" smtClean="0"/>
              <a:t>3/15/2014</a:t>
            </a:fld>
            <a:endParaRPr lang="en-US"/>
          </a:p>
        </p:txBody>
      </p:sp>
      <p:sp>
        <p:nvSpPr>
          <p:cNvPr id="9" name="Slide Number Placeholder 8"/>
          <p:cNvSpPr>
            <a:spLocks noGrp="1"/>
          </p:cNvSpPr>
          <p:nvPr>
            <p:ph type="sldNum" sz="quarter" idx="11"/>
          </p:nvPr>
        </p:nvSpPr>
        <p:spPr/>
        <p:txBody>
          <a:bodyPr/>
          <a:lstStyle/>
          <a:p>
            <a:fld id="{2CCCC91B-0860-4688-9D2E-86E6B53C337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CCCC91B-0860-4688-9D2E-86E6B53C337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AE7409C-D6F2-49CA-B4FF-BAA61F66AC32}" type="datetimeFigureOut">
              <a:rPr lang="en-US" smtClean="0"/>
              <a:t>3/15/2014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cprogrammingguide.wordpress.com/2012/07/10/simulation-of-page-replacement-algorithms-fifo-lru-optimal/" TargetMode="External"/><Relationship Id="rId2" Type="http://schemas.openxmlformats.org/officeDocument/2006/relationships/hyperlink" Target="http://codex.cs.yale.edu/avi/os-book/OSE2/java-dir/9.pdf" TargetMode="External"/><Relationship Id="rId1" Type="http://schemas.openxmlformats.org/officeDocument/2006/relationships/slideLayout" Target="../slideLayouts/slideLayout2.xml"/><Relationship Id="rId4" Type="http://schemas.openxmlformats.org/officeDocument/2006/relationships/hyperlink" Target="http://codearea.in/page-replacement-algorithms-fifo-lru-optimal/" TargetMode="Externa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lms.seu.edu.sa/webapps/blackboard/content/listContentEditable.jsp?content_id=_302086_1&amp;course_id=_5643_1"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Midterm Exam Review</a:t>
            </a:r>
            <a:endParaRPr lang="en-US" dirty="0"/>
          </a:p>
        </p:txBody>
      </p:sp>
      <p:sp>
        <p:nvSpPr>
          <p:cNvPr id="3" name="Subtitle 2"/>
          <p:cNvSpPr>
            <a:spLocks noGrp="1"/>
          </p:cNvSpPr>
          <p:nvPr>
            <p:ph type="subTitle" idx="1"/>
          </p:nvPr>
        </p:nvSpPr>
        <p:spPr/>
        <p:txBody>
          <a:bodyPr/>
          <a:lstStyle/>
          <a:p>
            <a:r>
              <a:rPr lang="en-US" dirty="0" smtClean="0"/>
              <a:t>Weeks 1-7</a:t>
            </a:r>
          </a:p>
          <a:p>
            <a:r>
              <a:rPr lang="en-US" dirty="0" smtClean="0"/>
              <a:t>Chapters 1-11</a:t>
            </a:r>
            <a:endParaRPr lang="en-US" dirty="0"/>
          </a:p>
        </p:txBody>
      </p:sp>
    </p:spTree>
    <p:extLst>
      <p:ext uri="{BB962C8B-B14F-4D97-AF65-F5344CB8AC3E}">
        <p14:creationId xmlns:p14="http://schemas.microsoft.com/office/powerpoint/2010/main" val="3239093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457200"/>
            <a:ext cx="7703608" cy="576263"/>
          </a:xfrm>
        </p:spPr>
        <p:txBody>
          <a:bodyPr lIns="64008" tIns="32004" rIns="64008" bIns="32004">
            <a:normAutofit/>
          </a:bodyPr>
          <a:lstStyle/>
          <a:p>
            <a:pPr eaLnBrk="1" hangingPunct="1"/>
            <a:r>
              <a:rPr lang="en-US" altLang="en-US" sz="3100" dirty="0"/>
              <a:t>Chapter 9: Virtual-Memory Management</a:t>
            </a:r>
          </a:p>
        </p:txBody>
      </p:sp>
      <p:sp>
        <p:nvSpPr>
          <p:cNvPr id="4099" name="Rectangle 3"/>
          <p:cNvSpPr>
            <a:spLocks noGrp="1" noChangeArrowheads="1"/>
          </p:cNvSpPr>
          <p:nvPr>
            <p:ph type="body" idx="1"/>
          </p:nvPr>
        </p:nvSpPr>
        <p:spPr>
          <a:xfrm>
            <a:off x="811742" y="1233487"/>
            <a:ext cx="8229600" cy="4530329"/>
          </a:xfrm>
        </p:spPr>
        <p:txBody>
          <a:bodyPr lIns="64008" tIns="32004" rIns="64008" bIns="32004"/>
          <a:lstStyle/>
          <a:p>
            <a:r>
              <a:rPr lang="en-US" altLang="en-US" dirty="0" smtClean="0"/>
              <a:t>Background</a:t>
            </a:r>
          </a:p>
          <a:p>
            <a:r>
              <a:rPr lang="en-US" altLang="en-US" dirty="0" smtClean="0"/>
              <a:t>Demand Paging</a:t>
            </a:r>
          </a:p>
          <a:p>
            <a:r>
              <a:rPr lang="en-US" altLang="en-US" dirty="0" smtClean="0"/>
              <a:t>Copy-on-Write</a:t>
            </a:r>
          </a:p>
          <a:p>
            <a:r>
              <a:rPr lang="en-US" altLang="en-US" dirty="0" smtClean="0"/>
              <a:t>Page Replacement</a:t>
            </a:r>
          </a:p>
          <a:p>
            <a:r>
              <a:rPr lang="en-US" altLang="en-US" dirty="0" smtClean="0"/>
              <a:t>Allocation of Frames </a:t>
            </a:r>
          </a:p>
          <a:p>
            <a:r>
              <a:rPr lang="en-US" altLang="en-US" dirty="0" smtClean="0"/>
              <a:t>Thrashing</a:t>
            </a:r>
          </a:p>
          <a:p>
            <a:r>
              <a:rPr lang="en-US" altLang="en-US" dirty="0" smtClean="0"/>
              <a:t>Memory-Mapped Files</a:t>
            </a:r>
          </a:p>
          <a:p>
            <a:r>
              <a:rPr lang="en-US" altLang="en-US" dirty="0" smtClean="0"/>
              <a:t>Allocating Kernel Memory</a:t>
            </a:r>
          </a:p>
          <a:p>
            <a:r>
              <a:rPr lang="en-US" altLang="en-US" dirty="0" smtClean="0"/>
              <a:t>Other Considerations</a:t>
            </a:r>
          </a:p>
          <a:p>
            <a:r>
              <a:rPr lang="en-US" altLang="en-US" dirty="0" smtClean="0"/>
              <a:t>Operating-System Examples</a:t>
            </a:r>
          </a:p>
        </p:txBody>
      </p:sp>
    </p:spTree>
    <p:extLst>
      <p:ext uri="{BB962C8B-B14F-4D97-AF65-F5344CB8AC3E}">
        <p14:creationId xmlns:p14="http://schemas.microsoft.com/office/powerpoint/2010/main" val="12740343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8.16 solution (a)</a:t>
            </a:r>
            <a:endParaRPr lang="en-US" dirty="0"/>
          </a:p>
        </p:txBody>
      </p:sp>
      <p:sp>
        <p:nvSpPr>
          <p:cNvPr id="3" name="Content Placeholder 2"/>
          <p:cNvSpPr>
            <a:spLocks noGrp="1"/>
          </p:cNvSpPr>
          <p:nvPr>
            <p:ph idx="1"/>
          </p:nvPr>
        </p:nvSpPr>
        <p:spPr>
          <a:xfrm>
            <a:off x="381000" y="1524000"/>
            <a:ext cx="8229600" cy="4873752"/>
          </a:xfrm>
        </p:spPr>
        <p:txBody>
          <a:bodyPr>
            <a:normAutofit/>
          </a:bodyPr>
          <a:lstStyle/>
          <a:p>
            <a:pPr marL="0" indent="0">
              <a:buNone/>
            </a:pPr>
            <a:r>
              <a:rPr lang="en-US" dirty="0" smtClean="0"/>
              <a:t>a. 2</a:t>
            </a:r>
            <a:r>
              <a:rPr lang="en-US" baseline="30000" dirty="0" smtClean="0"/>
              <a:t>20</a:t>
            </a:r>
            <a:r>
              <a:rPr lang="en-US" dirty="0" smtClean="0"/>
              <a:t> entries - Size </a:t>
            </a:r>
            <a:r>
              <a:rPr lang="en-US" dirty="0"/>
              <a:t>of logical address space  = 2</a:t>
            </a:r>
            <a:r>
              <a:rPr lang="en-US" baseline="30000" dirty="0"/>
              <a:t>m</a:t>
            </a:r>
            <a:r>
              <a:rPr lang="en-US" dirty="0"/>
              <a:t> =  of pages × page size </a:t>
            </a:r>
          </a:p>
          <a:p>
            <a:pPr marL="365760" lvl="1" indent="0">
              <a:buNone/>
            </a:pPr>
            <a:r>
              <a:rPr lang="en-US" dirty="0"/>
              <a:t> 2</a:t>
            </a:r>
            <a:r>
              <a:rPr lang="en-US" baseline="30000" dirty="0"/>
              <a:t>32</a:t>
            </a:r>
            <a:r>
              <a:rPr lang="en-US" dirty="0"/>
              <a:t> =  of pages × 2</a:t>
            </a:r>
            <a:r>
              <a:rPr lang="en-US" baseline="30000" dirty="0"/>
              <a:t>12</a:t>
            </a:r>
            <a:r>
              <a:rPr lang="en-US" dirty="0"/>
              <a:t>   of pages =2</a:t>
            </a:r>
            <a:r>
              <a:rPr lang="en-US" baseline="30000" dirty="0"/>
              <a:t>32</a:t>
            </a:r>
            <a:r>
              <a:rPr lang="en-US" dirty="0"/>
              <a:t> / 2</a:t>
            </a:r>
            <a:r>
              <a:rPr lang="en-US" baseline="30000" dirty="0"/>
              <a:t>12</a:t>
            </a:r>
            <a:r>
              <a:rPr lang="en-US" dirty="0"/>
              <a:t>= 2</a:t>
            </a:r>
            <a:r>
              <a:rPr lang="en-US" baseline="30000" dirty="0"/>
              <a:t>20</a:t>
            </a:r>
            <a:r>
              <a:rPr lang="en-US" dirty="0"/>
              <a:t> pages</a:t>
            </a:r>
          </a:p>
          <a:p>
            <a:pPr marL="457200" indent="-457200">
              <a:buAutoNum type="alphaLcPeriod"/>
            </a:pPr>
            <a:endParaRPr lang="en-US" dirty="0"/>
          </a:p>
          <a:p>
            <a:pPr marL="0" indent="0">
              <a:buNone/>
            </a:pP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100</a:t>
            </a:fld>
            <a:endParaRPr lang="en-US"/>
          </a:p>
        </p:txBody>
      </p:sp>
    </p:spTree>
    <p:extLst>
      <p:ext uri="{BB962C8B-B14F-4D97-AF65-F5344CB8AC3E}">
        <p14:creationId xmlns:p14="http://schemas.microsoft.com/office/powerpoint/2010/main" val="20793577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8.16 solution (B)</a:t>
            </a:r>
            <a:endParaRPr lang="en-US" dirty="0"/>
          </a:p>
        </p:txBody>
      </p:sp>
      <p:sp>
        <p:nvSpPr>
          <p:cNvPr id="3" name="Content Placeholder 2"/>
          <p:cNvSpPr>
            <a:spLocks noGrp="1"/>
          </p:cNvSpPr>
          <p:nvPr>
            <p:ph idx="1"/>
          </p:nvPr>
        </p:nvSpPr>
        <p:spPr>
          <a:xfrm>
            <a:off x="381000" y="1524000"/>
            <a:ext cx="8229600" cy="4873752"/>
          </a:xfrm>
        </p:spPr>
        <p:txBody>
          <a:bodyPr>
            <a:normAutofit/>
          </a:bodyPr>
          <a:lstStyle/>
          <a:p>
            <a:pPr marL="0" indent="0">
              <a:buNone/>
            </a:pPr>
            <a:endParaRPr lang="en-US" dirty="0"/>
          </a:p>
          <a:p>
            <a:pPr marL="0" indent="0">
              <a:buNone/>
            </a:pPr>
            <a:r>
              <a:rPr lang="en-US" b="1" dirty="0" smtClean="0"/>
              <a:t>Single Level </a:t>
            </a:r>
            <a:endParaRPr lang="en-US" dirty="0"/>
          </a:p>
          <a:p>
            <a:pPr marL="0" indent="0">
              <a:buNone/>
            </a:pPr>
            <a:r>
              <a:rPr lang="en-US" dirty="0" smtClean="0"/>
              <a:t>512MB </a:t>
            </a:r>
            <a:r>
              <a:rPr lang="en-US" dirty="0"/>
              <a:t>/4K = 128K entries</a:t>
            </a:r>
            <a:r>
              <a:rPr lang="en-US" dirty="0" smtClean="0"/>
              <a:t>.</a:t>
            </a:r>
          </a:p>
          <a:p>
            <a:pPr marL="0" indent="0">
              <a:buNone/>
            </a:pPr>
            <a:r>
              <a:rPr lang="en-US" dirty="0" smtClean="0"/>
              <a:t>512 </a:t>
            </a:r>
            <a:r>
              <a:rPr lang="en-US" dirty="0"/>
              <a:t>MB physical memory</a:t>
            </a:r>
          </a:p>
          <a:p>
            <a:pPr marL="0" indent="0">
              <a:buNone/>
            </a:pPr>
            <a:r>
              <a:rPr lang="en-US" dirty="0"/>
              <a:t>– 2</a:t>
            </a:r>
            <a:r>
              <a:rPr lang="en-US" baseline="30000" dirty="0"/>
              <a:t>29</a:t>
            </a:r>
            <a:r>
              <a:rPr lang="en-US" dirty="0"/>
              <a:t> bytes/2</a:t>
            </a:r>
            <a:r>
              <a:rPr lang="en-US" baseline="30000" dirty="0"/>
              <a:t>12</a:t>
            </a:r>
            <a:r>
              <a:rPr lang="en-US" dirty="0"/>
              <a:t> byte pages = 2</a:t>
            </a:r>
            <a:r>
              <a:rPr lang="en-US" baseline="30000" dirty="0"/>
              <a:t>17</a:t>
            </a:r>
            <a:r>
              <a:rPr lang="en-US" dirty="0"/>
              <a:t> physical pages</a:t>
            </a:r>
          </a:p>
          <a:p>
            <a:pPr marL="0" indent="0">
              <a:buNone/>
            </a:pPr>
            <a:r>
              <a:rPr lang="en-US" b="1" dirty="0"/>
              <a:t>Multi Level </a:t>
            </a:r>
            <a:endParaRPr lang="en-US" dirty="0" smtClean="0"/>
          </a:p>
          <a:p>
            <a:pPr marL="0" indent="0">
              <a:buNone/>
            </a:pPr>
            <a:r>
              <a:rPr lang="en-US" dirty="0" smtClean="0"/>
              <a:t>Assume </a:t>
            </a:r>
            <a:r>
              <a:rPr lang="en-US" dirty="0"/>
              <a:t>page table entry is 4 bytes</a:t>
            </a:r>
          </a:p>
          <a:p>
            <a:pPr marL="0" indent="0">
              <a:buNone/>
            </a:pPr>
            <a:r>
              <a:rPr lang="en-US" dirty="0"/>
              <a:t>– 4 KB page / 4 bytes per page table entry = </a:t>
            </a:r>
          </a:p>
          <a:p>
            <a:pPr marL="0" indent="0">
              <a:buNone/>
            </a:pPr>
            <a:r>
              <a:rPr lang="en-US" dirty="0"/>
              <a:t>1024 entries</a:t>
            </a: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101</a:t>
            </a:fld>
            <a:endParaRPr lang="en-US"/>
          </a:p>
        </p:txBody>
      </p:sp>
    </p:spTree>
    <p:extLst>
      <p:ext uri="{BB962C8B-B14F-4D97-AF65-F5344CB8AC3E}">
        <p14:creationId xmlns:p14="http://schemas.microsoft.com/office/powerpoint/2010/main" val="7528125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8.25</a:t>
            </a:r>
            <a:endParaRPr lang="en-US" dirty="0"/>
          </a:p>
        </p:txBody>
      </p:sp>
      <p:sp>
        <p:nvSpPr>
          <p:cNvPr id="3" name="Content Placeholder 2"/>
          <p:cNvSpPr>
            <a:spLocks noGrp="1"/>
          </p:cNvSpPr>
          <p:nvPr>
            <p:ph idx="1"/>
          </p:nvPr>
        </p:nvSpPr>
        <p:spPr>
          <a:xfrm>
            <a:off x="457200" y="1447800"/>
            <a:ext cx="7467600" cy="4873752"/>
          </a:xfrm>
        </p:spPr>
        <p:txBody>
          <a:bodyPr>
            <a:normAutofit/>
          </a:bodyPr>
          <a:lstStyle/>
          <a:p>
            <a:pPr marL="0" indent="0">
              <a:buNone/>
            </a:pPr>
            <a:r>
              <a:rPr lang="en-US" dirty="0" smtClean="0"/>
              <a:t>Assume </a:t>
            </a:r>
            <a:r>
              <a:rPr lang="en-US" dirty="0"/>
              <a:t>that a system has a 32-bit virtual address with a 4-KB page size. Write a </a:t>
            </a:r>
            <a:r>
              <a:rPr lang="en-US" dirty="0" smtClean="0"/>
              <a:t>program </a:t>
            </a:r>
            <a:r>
              <a:rPr lang="en-US" dirty="0"/>
              <a:t>that is passed a virtual address (in decimal) and have it output the page number and offset for the given address.</a:t>
            </a:r>
          </a:p>
          <a:p>
            <a:pPr marL="0" indent="0">
              <a:buNone/>
            </a:pPr>
            <a:r>
              <a:rPr lang="en-US" dirty="0" smtClean="0"/>
              <a:t>As </a:t>
            </a:r>
            <a:r>
              <a:rPr lang="en-US" dirty="0"/>
              <a:t>an example, your program would run as follows</a:t>
            </a:r>
          </a:p>
          <a:p>
            <a:pPr marL="0" indent="0">
              <a:buNone/>
            </a:pPr>
            <a:endParaRPr lang="en-US" dirty="0" smtClean="0"/>
          </a:p>
          <a:p>
            <a:pPr marL="0" indent="0">
              <a:buNone/>
            </a:pPr>
            <a:r>
              <a:rPr lang="en-US" b="1" dirty="0" smtClean="0"/>
              <a:t>Input</a:t>
            </a:r>
            <a:r>
              <a:rPr lang="en-US" b="1" dirty="0"/>
              <a:t>: </a:t>
            </a:r>
          </a:p>
          <a:p>
            <a:pPr marL="0" indent="0">
              <a:buNone/>
            </a:pPr>
            <a:r>
              <a:rPr lang="en-US" dirty="0" smtClean="0"/>
              <a:t>	19986</a:t>
            </a:r>
            <a:endParaRPr lang="en-US" dirty="0"/>
          </a:p>
          <a:p>
            <a:pPr marL="0" indent="0">
              <a:buNone/>
            </a:pPr>
            <a:r>
              <a:rPr lang="en-US" b="1" dirty="0"/>
              <a:t>Output:</a:t>
            </a:r>
          </a:p>
          <a:p>
            <a:pPr marL="0" indent="0">
              <a:buNone/>
            </a:pPr>
            <a:r>
              <a:rPr lang="en-US" dirty="0" smtClean="0"/>
              <a:t>	The </a:t>
            </a:r>
            <a:r>
              <a:rPr lang="en-US" dirty="0"/>
              <a:t>address 19986 contains: page number = 4 offset = 3602</a:t>
            </a:r>
          </a:p>
          <a:p>
            <a:endParaRPr lang="en-US" dirty="0"/>
          </a:p>
          <a:p>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102</a:t>
            </a:fld>
            <a:endParaRPr lang="en-US"/>
          </a:p>
        </p:txBody>
      </p:sp>
    </p:spTree>
    <p:extLst>
      <p:ext uri="{BB962C8B-B14F-4D97-AF65-F5344CB8AC3E}">
        <p14:creationId xmlns:p14="http://schemas.microsoft.com/office/powerpoint/2010/main" val="41754586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r>
              <a:rPr lang="en-US" dirty="0" smtClean="0"/>
              <a:t>8.25 solution</a:t>
            </a:r>
            <a:endParaRPr lang="en-US" dirty="0"/>
          </a:p>
        </p:txBody>
      </p:sp>
      <p:sp>
        <p:nvSpPr>
          <p:cNvPr id="3" name="Content Placeholder 2"/>
          <p:cNvSpPr>
            <a:spLocks noGrp="1"/>
          </p:cNvSpPr>
          <p:nvPr>
            <p:ph idx="1"/>
          </p:nvPr>
        </p:nvSpPr>
        <p:spPr/>
        <p:txBody>
          <a:bodyPr/>
          <a:lstStyle/>
          <a:p>
            <a:pPr marL="0" indent="0">
              <a:buNone/>
            </a:pPr>
            <a:r>
              <a:rPr lang="en-US" dirty="0"/>
              <a:t>Program that masks page number and offset from an unsigned 32-bit address.  The size of a page is 4 KB (12 bits)</a:t>
            </a:r>
          </a:p>
          <a:p>
            <a:pPr marL="0" indent="0">
              <a:buNone/>
            </a:pPr>
            <a:r>
              <a:rPr lang="en-US" dirty="0"/>
              <a:t>A memory reference appears as:</a:t>
            </a:r>
          </a:p>
          <a:p>
            <a:pPr marL="0" indent="0">
              <a:buNone/>
            </a:pPr>
            <a:r>
              <a:rPr lang="en-US" dirty="0"/>
              <a:t> </a:t>
            </a:r>
          </a:p>
          <a:p>
            <a:pPr marL="0" indent="0">
              <a:buNone/>
            </a:pPr>
            <a:r>
              <a:rPr lang="en-US" dirty="0"/>
              <a:t>  |------------|-----|</a:t>
            </a:r>
          </a:p>
          <a:p>
            <a:pPr marL="0" indent="0">
              <a:buNone/>
            </a:pPr>
            <a:r>
              <a:rPr lang="en-US" dirty="0"/>
              <a:t>  31	    12 11  0</a:t>
            </a:r>
          </a:p>
          <a:p>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103</a:t>
            </a:fld>
            <a:endParaRPr lang="en-US"/>
          </a:p>
        </p:txBody>
      </p:sp>
    </p:spTree>
    <p:extLst>
      <p:ext uri="{BB962C8B-B14F-4D97-AF65-F5344CB8AC3E}">
        <p14:creationId xmlns:p14="http://schemas.microsoft.com/office/powerpoint/2010/main" val="14798889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8.25 solution</a:t>
            </a:r>
          </a:p>
        </p:txBody>
      </p:sp>
      <p:sp>
        <p:nvSpPr>
          <p:cNvPr id="3" name="Content Placeholder 2"/>
          <p:cNvSpPr>
            <a:spLocks noGrp="1"/>
          </p:cNvSpPr>
          <p:nvPr>
            <p:ph idx="1"/>
          </p:nvPr>
        </p:nvSpPr>
        <p:spPr>
          <a:xfrm>
            <a:off x="457200" y="1600200"/>
            <a:ext cx="8305800" cy="4873752"/>
          </a:xfrm>
        </p:spPr>
        <p:txBody>
          <a:bodyPr>
            <a:normAutofit fontScale="77500" lnSpcReduction="20000"/>
          </a:bodyPr>
          <a:lstStyle/>
          <a:p>
            <a:pPr marL="0" indent="0">
              <a:buNone/>
            </a:pPr>
            <a:r>
              <a:rPr lang="en-US" dirty="0"/>
              <a:t>#include &lt;</a:t>
            </a:r>
            <a:r>
              <a:rPr lang="en-US" dirty="0" err="1"/>
              <a:t>stdio.h</a:t>
            </a:r>
            <a:r>
              <a:rPr lang="en-US" dirty="0"/>
              <a:t>&gt;</a:t>
            </a:r>
          </a:p>
          <a:p>
            <a:pPr marL="0" indent="0">
              <a:buNone/>
            </a:pPr>
            <a:r>
              <a:rPr lang="en-US" dirty="0"/>
              <a:t>#include &lt;</a:t>
            </a:r>
            <a:r>
              <a:rPr lang="en-US" dirty="0" err="1"/>
              <a:t>unistd.h</a:t>
            </a:r>
            <a:r>
              <a:rPr lang="en-US" dirty="0"/>
              <a:t>&gt;</a:t>
            </a:r>
          </a:p>
          <a:p>
            <a:pPr marL="0" indent="0">
              <a:buNone/>
            </a:pPr>
            <a:r>
              <a:rPr lang="en-US" dirty="0"/>
              <a:t>#define PAGE_NUMBER_MASK 0xFFFFF000</a:t>
            </a:r>
          </a:p>
          <a:p>
            <a:pPr marL="0" indent="0">
              <a:buNone/>
            </a:pPr>
            <a:r>
              <a:rPr lang="en-US" dirty="0"/>
              <a:t>#define OFFSET_MASK 0x00000FFF</a:t>
            </a:r>
          </a:p>
          <a:p>
            <a:pPr marL="0" indent="0">
              <a:buNone/>
            </a:pPr>
            <a:r>
              <a:rPr lang="en-US" dirty="0" err="1"/>
              <a:t>int</a:t>
            </a:r>
            <a:r>
              <a:rPr lang="en-US" dirty="0"/>
              <a:t> main(</a:t>
            </a:r>
            <a:r>
              <a:rPr lang="en-US" dirty="0" err="1"/>
              <a:t>int</a:t>
            </a:r>
            <a:r>
              <a:rPr lang="en-US" dirty="0"/>
              <a:t> </a:t>
            </a:r>
            <a:r>
              <a:rPr lang="en-US" dirty="0" err="1"/>
              <a:t>argc</a:t>
            </a:r>
            <a:r>
              <a:rPr lang="en-US" dirty="0"/>
              <a:t>, char *</a:t>
            </a:r>
            <a:r>
              <a:rPr lang="en-US" dirty="0" err="1"/>
              <a:t>argv</a:t>
            </a:r>
            <a:r>
              <a:rPr lang="en-US" dirty="0"/>
              <a:t>[]) {</a:t>
            </a:r>
          </a:p>
          <a:p>
            <a:pPr marL="0" indent="0">
              <a:buNone/>
            </a:pPr>
            <a:r>
              <a:rPr lang="en-US" dirty="0"/>
              <a:t>	if (</a:t>
            </a:r>
            <a:r>
              <a:rPr lang="en-US" dirty="0" err="1"/>
              <a:t>argc</a:t>
            </a:r>
            <a:r>
              <a:rPr lang="en-US" dirty="0"/>
              <a:t> != 2) {</a:t>
            </a:r>
          </a:p>
          <a:p>
            <a:pPr marL="0" indent="0">
              <a:buNone/>
            </a:pPr>
            <a:r>
              <a:rPr lang="en-US" dirty="0"/>
              <a:t>		</a:t>
            </a:r>
            <a:r>
              <a:rPr lang="en-US" dirty="0" err="1"/>
              <a:t>fprintf</a:t>
            </a:r>
            <a:r>
              <a:rPr lang="en-US" dirty="0"/>
              <a:t>(</a:t>
            </a:r>
            <a:r>
              <a:rPr lang="en-US" dirty="0" err="1"/>
              <a:t>stderr</a:t>
            </a:r>
            <a:r>
              <a:rPr lang="en-US" dirty="0"/>
              <a:t>,"Usage: ./</a:t>
            </a:r>
            <a:r>
              <a:rPr lang="en-US" dirty="0" err="1"/>
              <a:t>a.out</a:t>
            </a:r>
            <a:r>
              <a:rPr lang="en-US" dirty="0"/>
              <a:t> &lt;virtual address&gt;\n");</a:t>
            </a:r>
          </a:p>
          <a:p>
            <a:pPr marL="0" indent="0">
              <a:buNone/>
            </a:pPr>
            <a:r>
              <a:rPr lang="en-US" dirty="0"/>
              <a:t>		return -1;}</a:t>
            </a:r>
          </a:p>
          <a:p>
            <a:pPr marL="0" indent="0">
              <a:buNone/>
            </a:pPr>
            <a:r>
              <a:rPr lang="en-US" dirty="0"/>
              <a:t>	</a:t>
            </a:r>
            <a:r>
              <a:rPr lang="en-US" dirty="0" err="1"/>
              <a:t>int</a:t>
            </a:r>
            <a:r>
              <a:rPr lang="en-US" dirty="0"/>
              <a:t> </a:t>
            </a:r>
            <a:r>
              <a:rPr lang="en-US" dirty="0" err="1"/>
              <a:t>page_num</a:t>
            </a:r>
            <a:r>
              <a:rPr lang="en-US" dirty="0"/>
              <a:t>, offset;</a:t>
            </a:r>
          </a:p>
          <a:p>
            <a:pPr marL="0" indent="0">
              <a:buNone/>
            </a:pPr>
            <a:r>
              <a:rPr lang="en-US" dirty="0"/>
              <a:t>	unsigned </a:t>
            </a:r>
            <a:r>
              <a:rPr lang="en-US" dirty="0" err="1"/>
              <a:t>int</a:t>
            </a:r>
            <a:r>
              <a:rPr lang="en-US" dirty="0"/>
              <a:t> reference;</a:t>
            </a:r>
          </a:p>
          <a:p>
            <a:pPr marL="0" indent="0">
              <a:buNone/>
            </a:pPr>
            <a:r>
              <a:rPr lang="en-US" dirty="0"/>
              <a:t>	reference = (unsigned </a:t>
            </a:r>
            <a:r>
              <a:rPr lang="en-US" dirty="0" err="1"/>
              <a:t>int</a:t>
            </a:r>
            <a:r>
              <a:rPr lang="en-US" dirty="0"/>
              <a:t>)</a:t>
            </a:r>
            <a:r>
              <a:rPr lang="en-US" dirty="0" err="1"/>
              <a:t>atoi</a:t>
            </a:r>
            <a:r>
              <a:rPr lang="en-US" dirty="0"/>
              <a:t>(</a:t>
            </a:r>
            <a:r>
              <a:rPr lang="en-US" dirty="0" err="1"/>
              <a:t>argv</a:t>
            </a:r>
            <a:r>
              <a:rPr lang="en-US" dirty="0"/>
              <a:t>[1]);</a:t>
            </a:r>
          </a:p>
          <a:p>
            <a:pPr marL="0" indent="0">
              <a:buNone/>
            </a:pPr>
            <a:r>
              <a:rPr lang="en-US" dirty="0"/>
              <a:t>	</a:t>
            </a:r>
            <a:r>
              <a:rPr lang="en-US" dirty="0" err="1"/>
              <a:t>printf</a:t>
            </a:r>
            <a:r>
              <a:rPr lang="en-US" dirty="0"/>
              <a:t>("The address %d contains:\</a:t>
            </a:r>
            <a:r>
              <a:rPr lang="en-US" dirty="0" err="1"/>
              <a:t>n",reference</a:t>
            </a:r>
            <a:r>
              <a:rPr lang="en-US" dirty="0"/>
              <a:t>);</a:t>
            </a:r>
          </a:p>
          <a:p>
            <a:pPr marL="0" indent="0">
              <a:buNone/>
            </a:pPr>
            <a:r>
              <a:rPr lang="en-US" dirty="0"/>
              <a:t>	// first mask the page number </a:t>
            </a:r>
          </a:p>
          <a:p>
            <a:pPr marL="0" indent="0">
              <a:buNone/>
            </a:pPr>
            <a:r>
              <a:rPr lang="en-US" dirty="0"/>
              <a:t>	</a:t>
            </a:r>
            <a:r>
              <a:rPr lang="en-US" dirty="0" err="1"/>
              <a:t>page_num</a:t>
            </a:r>
            <a:r>
              <a:rPr lang="en-US" dirty="0"/>
              <a:t> = (reference &amp; PAGE_NUMBER_MASK) &gt;&gt; 12;</a:t>
            </a:r>
          </a:p>
          <a:p>
            <a:pPr marL="0" indent="0">
              <a:buNone/>
            </a:pPr>
            <a:r>
              <a:rPr lang="en-US" dirty="0"/>
              <a:t>	offset = reference &amp; OFFSET_MASK;</a:t>
            </a:r>
          </a:p>
          <a:p>
            <a:pPr marL="0" indent="0">
              <a:buNone/>
            </a:pPr>
            <a:r>
              <a:rPr lang="en-US" dirty="0"/>
              <a:t>	</a:t>
            </a:r>
            <a:r>
              <a:rPr lang="en-US" dirty="0" err="1"/>
              <a:t>printf</a:t>
            </a:r>
            <a:r>
              <a:rPr lang="en-US" dirty="0"/>
              <a:t>("page number = %d\n",</a:t>
            </a:r>
            <a:r>
              <a:rPr lang="en-US" dirty="0" err="1"/>
              <a:t>page_num</a:t>
            </a:r>
            <a:r>
              <a:rPr lang="en-US" dirty="0"/>
              <a:t>);</a:t>
            </a:r>
          </a:p>
          <a:p>
            <a:pPr marL="0" indent="0">
              <a:buNone/>
            </a:pPr>
            <a:r>
              <a:rPr lang="en-US" dirty="0"/>
              <a:t>	</a:t>
            </a:r>
            <a:r>
              <a:rPr lang="en-US" dirty="0" err="1"/>
              <a:t>printf</a:t>
            </a:r>
            <a:r>
              <a:rPr lang="en-US" dirty="0"/>
              <a:t>("offset = %d\</a:t>
            </a:r>
            <a:r>
              <a:rPr lang="en-US" dirty="0" err="1"/>
              <a:t>n",offset</a:t>
            </a:r>
            <a:r>
              <a:rPr lang="en-US" dirty="0"/>
              <a:t>);</a:t>
            </a:r>
          </a:p>
          <a:p>
            <a:pPr marL="0" indent="0">
              <a:buNone/>
            </a:pPr>
            <a:r>
              <a:rPr lang="en-US" dirty="0"/>
              <a:t>	return 0;}</a:t>
            </a:r>
          </a:p>
          <a:p>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104</a:t>
            </a:fld>
            <a:endParaRPr lang="en-US"/>
          </a:p>
        </p:txBody>
      </p:sp>
    </p:spTree>
    <p:extLst>
      <p:ext uri="{BB962C8B-B14F-4D97-AF65-F5344CB8AC3E}">
        <p14:creationId xmlns:p14="http://schemas.microsoft.com/office/powerpoint/2010/main" val="20156548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1 – Section 8.1.3</a:t>
            </a:r>
            <a:endParaRPr lang="en-US" dirty="0"/>
          </a:p>
        </p:txBody>
      </p:sp>
      <p:sp>
        <p:nvSpPr>
          <p:cNvPr id="3" name="Content Placeholder 2"/>
          <p:cNvSpPr>
            <a:spLocks noGrp="1"/>
          </p:cNvSpPr>
          <p:nvPr>
            <p:ph idx="1"/>
          </p:nvPr>
        </p:nvSpPr>
        <p:spPr/>
        <p:txBody>
          <a:bodyPr/>
          <a:lstStyle/>
          <a:p>
            <a:pPr marL="0" lvl="0" indent="0">
              <a:buNone/>
            </a:pPr>
            <a:r>
              <a:rPr lang="en-US" dirty="0"/>
              <a:t>The mapping of a logical address to a physical address is done in hardware by the ________.</a:t>
            </a:r>
          </a:p>
          <a:p>
            <a:pPr marL="822960" lvl="1" indent="-457200">
              <a:buFont typeface="+mj-lt"/>
              <a:buAutoNum type="alphaUcPeriod"/>
            </a:pPr>
            <a:r>
              <a:rPr lang="en-US" sz="2400" b="1" i="1" dirty="0"/>
              <a:t>memory-management-unit (MMU)</a:t>
            </a:r>
          </a:p>
          <a:p>
            <a:pPr marL="822960" lvl="1" indent="-457200">
              <a:buFont typeface="+mj-lt"/>
              <a:buAutoNum type="alphaUcPeriod"/>
            </a:pPr>
            <a:r>
              <a:rPr lang="en-US" sz="2400" dirty="0"/>
              <a:t>memory address register</a:t>
            </a:r>
          </a:p>
          <a:p>
            <a:pPr marL="822960" lvl="1" indent="-457200">
              <a:buFont typeface="+mj-lt"/>
              <a:buAutoNum type="alphaUcPeriod"/>
            </a:pPr>
            <a:r>
              <a:rPr lang="en-US" sz="2400" dirty="0"/>
              <a:t>relocation register</a:t>
            </a:r>
          </a:p>
          <a:p>
            <a:pPr marL="822960" lvl="1" indent="-457200">
              <a:buFont typeface="+mj-lt"/>
              <a:buAutoNum type="alphaUcPeriod"/>
            </a:pPr>
            <a:r>
              <a:rPr lang="en-US" sz="2400" dirty="0"/>
              <a:t>dynamic loading </a:t>
            </a:r>
            <a:r>
              <a:rPr lang="en-US" sz="2400" dirty="0" smtClean="0"/>
              <a:t>register</a:t>
            </a: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105</a:t>
            </a:fld>
            <a:endParaRPr lang="en-US"/>
          </a:p>
        </p:txBody>
      </p:sp>
    </p:spTree>
    <p:extLst>
      <p:ext uri="{BB962C8B-B14F-4D97-AF65-F5344CB8AC3E}">
        <p14:creationId xmlns:p14="http://schemas.microsoft.com/office/powerpoint/2010/main" val="30660078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2 - Section 8.1.5</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In a dynamically linked library, ____.</a:t>
            </a:r>
          </a:p>
          <a:p>
            <a:pPr marL="822960" lvl="1" indent="-457200">
              <a:buFont typeface="+mj-lt"/>
              <a:buAutoNum type="alphaUcPeriod"/>
            </a:pPr>
            <a:r>
              <a:rPr lang="en-US" sz="2400" dirty="0"/>
              <a:t>loading is postponed until execution time</a:t>
            </a:r>
          </a:p>
          <a:p>
            <a:pPr marL="822960" lvl="1" indent="-457200">
              <a:buFont typeface="+mj-lt"/>
              <a:buAutoNum type="alphaUcPeriod"/>
            </a:pPr>
            <a:r>
              <a:rPr lang="en-US" sz="2400" dirty="0"/>
              <a:t>system language libraries are treated like any other object module</a:t>
            </a:r>
          </a:p>
          <a:p>
            <a:pPr marL="822960" lvl="1" indent="-457200">
              <a:buFont typeface="+mj-lt"/>
              <a:buAutoNum type="alphaUcPeriod"/>
            </a:pPr>
            <a:r>
              <a:rPr lang="en-US" sz="2400" dirty="0"/>
              <a:t>more disk space is used than in a statically linked library</a:t>
            </a:r>
          </a:p>
          <a:p>
            <a:pPr marL="822960" lvl="1" indent="-457200">
              <a:buFont typeface="+mj-lt"/>
              <a:buAutoNum type="alphaUcPeriod"/>
            </a:pPr>
            <a:r>
              <a:rPr lang="en-US" sz="2400" b="1" i="1" dirty="0"/>
              <a:t>a stub is included in the image for each library-routine reference</a:t>
            </a:r>
          </a:p>
          <a:p>
            <a:pPr marL="0" indent="0">
              <a:buNone/>
            </a:pP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106</a:t>
            </a:fld>
            <a:endParaRPr lang="en-US"/>
          </a:p>
        </p:txBody>
      </p:sp>
    </p:spTree>
    <p:extLst>
      <p:ext uri="{BB962C8B-B14F-4D97-AF65-F5344CB8AC3E}">
        <p14:creationId xmlns:p14="http://schemas.microsoft.com/office/powerpoint/2010/main" val="123636013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p>
            <a:r>
              <a:rPr lang="en-US" dirty="0" smtClean="0"/>
              <a:t>Optional Exercise 3 - Section 8.2</a:t>
            </a:r>
            <a:endParaRPr lang="en-US" dirty="0"/>
          </a:p>
        </p:txBody>
      </p:sp>
      <p:sp>
        <p:nvSpPr>
          <p:cNvPr id="3" name="Content Placeholder 2"/>
          <p:cNvSpPr>
            <a:spLocks noGrp="1"/>
          </p:cNvSpPr>
          <p:nvPr>
            <p:ph idx="1"/>
          </p:nvPr>
        </p:nvSpPr>
        <p:spPr/>
        <p:txBody>
          <a:bodyPr/>
          <a:lstStyle/>
          <a:p>
            <a:pPr marL="0" lvl="0" indent="0">
              <a:buNone/>
            </a:pPr>
            <a:r>
              <a:rPr lang="en-US" dirty="0"/>
              <a:t>The _____ binding scheme facilitates swapping.</a:t>
            </a:r>
          </a:p>
          <a:p>
            <a:pPr marL="822960" lvl="1" indent="-457200">
              <a:buFont typeface="+mj-lt"/>
              <a:buAutoNum type="alphaUcPeriod"/>
            </a:pPr>
            <a:r>
              <a:rPr lang="en-US" sz="2400" dirty="0"/>
              <a:t>interrupt time</a:t>
            </a:r>
          </a:p>
          <a:p>
            <a:pPr marL="822960" lvl="1" indent="-457200">
              <a:buFont typeface="+mj-lt"/>
              <a:buAutoNum type="alphaUcPeriod"/>
            </a:pPr>
            <a:r>
              <a:rPr lang="en-US" sz="2400" dirty="0"/>
              <a:t>load time</a:t>
            </a:r>
          </a:p>
          <a:p>
            <a:pPr marL="822960" lvl="1" indent="-457200">
              <a:buFont typeface="+mj-lt"/>
              <a:buAutoNum type="alphaUcPeriod"/>
            </a:pPr>
            <a:r>
              <a:rPr lang="en-US" sz="2400" dirty="0"/>
              <a:t>assembly time</a:t>
            </a:r>
          </a:p>
          <a:p>
            <a:pPr marL="822960" lvl="1" indent="-457200">
              <a:buFont typeface="+mj-lt"/>
              <a:buAutoNum type="alphaUcPeriod"/>
            </a:pPr>
            <a:r>
              <a:rPr lang="en-US" sz="2400" b="1" i="1" dirty="0"/>
              <a:t>execution time</a:t>
            </a:r>
          </a:p>
          <a:p>
            <a:pPr marL="0" indent="0">
              <a:buNone/>
            </a:pP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107</a:t>
            </a:fld>
            <a:endParaRPr lang="en-US"/>
          </a:p>
        </p:txBody>
      </p:sp>
    </p:spTree>
    <p:extLst>
      <p:ext uri="{BB962C8B-B14F-4D97-AF65-F5344CB8AC3E}">
        <p14:creationId xmlns:p14="http://schemas.microsoft.com/office/powerpoint/2010/main" val="6722045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467600" cy="1143000"/>
          </a:xfrm>
        </p:spPr>
        <p:txBody>
          <a:bodyPr>
            <a:normAutofit fontScale="90000"/>
          </a:bodyPr>
          <a:lstStyle/>
          <a:p>
            <a:r>
              <a:rPr lang="en-US" dirty="0" smtClean="0"/>
              <a:t>Optional Exercise 4-  </a:t>
            </a:r>
            <a:r>
              <a:rPr lang="en-US" dirty="0"/>
              <a:t>Section </a:t>
            </a:r>
            <a:r>
              <a:rPr lang="en-US" dirty="0" smtClean="0"/>
              <a:t>8.3.2</a:t>
            </a:r>
            <a:endParaRPr lang="en-US" dirty="0"/>
          </a:p>
        </p:txBody>
      </p:sp>
      <p:sp>
        <p:nvSpPr>
          <p:cNvPr id="3" name="Content Placeholder 2"/>
          <p:cNvSpPr>
            <a:spLocks noGrp="1"/>
          </p:cNvSpPr>
          <p:nvPr>
            <p:ph idx="1"/>
          </p:nvPr>
        </p:nvSpPr>
        <p:spPr/>
        <p:txBody>
          <a:bodyPr/>
          <a:lstStyle/>
          <a:p>
            <a:pPr marL="0" lvl="0" indent="0">
              <a:buNone/>
            </a:pPr>
            <a:r>
              <a:rPr lang="en-US" dirty="0"/>
              <a:t>_____ is the dynamic storage-allocation algorithm which results in the smallest leftover hole in memory.</a:t>
            </a:r>
          </a:p>
          <a:p>
            <a:pPr marL="822960" lvl="1" indent="-457200">
              <a:buFont typeface="+mj-lt"/>
              <a:buAutoNum type="alphaUcPeriod"/>
            </a:pPr>
            <a:r>
              <a:rPr lang="en-US" sz="2400" dirty="0"/>
              <a:t>First fit</a:t>
            </a:r>
          </a:p>
          <a:p>
            <a:pPr marL="822960" lvl="1" indent="-457200">
              <a:buFont typeface="+mj-lt"/>
              <a:buAutoNum type="alphaUcPeriod"/>
            </a:pPr>
            <a:r>
              <a:rPr lang="en-US" sz="2400" b="1" i="1" dirty="0"/>
              <a:t>Best fit</a:t>
            </a:r>
          </a:p>
          <a:p>
            <a:pPr marL="822960" lvl="1" indent="-457200">
              <a:buFont typeface="+mj-lt"/>
              <a:buAutoNum type="alphaUcPeriod"/>
            </a:pPr>
            <a:r>
              <a:rPr lang="en-US" sz="2400" dirty="0"/>
              <a:t>Worst fit</a:t>
            </a:r>
          </a:p>
          <a:p>
            <a:pPr marL="822960" lvl="1" indent="-457200">
              <a:buFont typeface="+mj-lt"/>
              <a:buAutoNum type="alphaUcPeriod"/>
            </a:pPr>
            <a:r>
              <a:rPr lang="en-US" sz="2400" dirty="0"/>
              <a:t>None of the </a:t>
            </a:r>
            <a:r>
              <a:rPr lang="en-US" sz="2400" dirty="0" smtClean="0"/>
              <a:t>above</a:t>
            </a: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108</a:t>
            </a:fld>
            <a:endParaRPr lang="en-US"/>
          </a:p>
        </p:txBody>
      </p:sp>
    </p:spTree>
    <p:extLst>
      <p:ext uri="{BB962C8B-B14F-4D97-AF65-F5344CB8AC3E}">
        <p14:creationId xmlns:p14="http://schemas.microsoft.com/office/powerpoint/2010/main" val="8922976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382000" cy="1143000"/>
          </a:xfrm>
        </p:spPr>
        <p:txBody>
          <a:bodyPr/>
          <a:lstStyle/>
          <a:p>
            <a:r>
              <a:rPr lang="en-US" dirty="0" smtClean="0"/>
              <a:t>Optional Exercise 5 - Section 8.3.2</a:t>
            </a:r>
            <a:endParaRPr lang="en-US" dirty="0"/>
          </a:p>
        </p:txBody>
      </p:sp>
      <p:sp>
        <p:nvSpPr>
          <p:cNvPr id="3" name="Content Placeholder 2"/>
          <p:cNvSpPr>
            <a:spLocks noGrp="1"/>
          </p:cNvSpPr>
          <p:nvPr>
            <p:ph idx="1"/>
          </p:nvPr>
        </p:nvSpPr>
        <p:spPr/>
        <p:txBody>
          <a:bodyPr/>
          <a:lstStyle/>
          <a:p>
            <a:pPr marL="0" lvl="0" indent="0">
              <a:buNone/>
            </a:pPr>
            <a:r>
              <a:rPr lang="en-US" dirty="0"/>
              <a:t>_____ is the dynamic storage-allocation algorithm which results in the largest leftover hole in memory.</a:t>
            </a:r>
          </a:p>
          <a:p>
            <a:pPr marL="822960" lvl="1" indent="-457200">
              <a:buFont typeface="+mj-lt"/>
              <a:buAutoNum type="alphaUcPeriod"/>
            </a:pPr>
            <a:r>
              <a:rPr lang="en-US" sz="2400" dirty="0"/>
              <a:t>First fit</a:t>
            </a:r>
          </a:p>
          <a:p>
            <a:pPr marL="822960" lvl="1" indent="-457200">
              <a:buFont typeface="+mj-lt"/>
              <a:buAutoNum type="alphaUcPeriod"/>
            </a:pPr>
            <a:r>
              <a:rPr lang="en-US" sz="2400" dirty="0"/>
              <a:t>Best fit</a:t>
            </a:r>
          </a:p>
          <a:p>
            <a:pPr marL="822960" lvl="1" indent="-457200">
              <a:buFont typeface="+mj-lt"/>
              <a:buAutoNum type="alphaUcPeriod"/>
            </a:pPr>
            <a:r>
              <a:rPr lang="en-US" sz="2400" b="1" i="1" dirty="0"/>
              <a:t>Worst fit</a:t>
            </a:r>
          </a:p>
          <a:p>
            <a:pPr marL="822960" lvl="1" indent="-457200">
              <a:buFont typeface="+mj-lt"/>
              <a:buAutoNum type="alphaUcPeriod"/>
            </a:pPr>
            <a:r>
              <a:rPr lang="en-US" sz="2400" dirty="0"/>
              <a:t>None of the </a:t>
            </a:r>
            <a:r>
              <a:rPr lang="en-US" sz="2400" dirty="0" smtClean="0"/>
              <a:t>above</a:t>
            </a: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109</a:t>
            </a:fld>
            <a:endParaRPr lang="en-US"/>
          </a:p>
        </p:txBody>
      </p:sp>
    </p:spTree>
    <p:extLst>
      <p:ext uri="{BB962C8B-B14F-4D97-AF65-F5344CB8AC3E}">
        <p14:creationId xmlns:p14="http://schemas.microsoft.com/office/powerpoint/2010/main" val="928251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57238" y="277813"/>
            <a:ext cx="7929562" cy="576262"/>
          </a:xfrm>
        </p:spPr>
        <p:txBody>
          <a:bodyPr/>
          <a:lstStyle/>
          <a:p>
            <a:pPr eaLnBrk="1" hangingPunct="1"/>
            <a:r>
              <a:rPr lang="en-US" altLang="en-US" smtClean="0"/>
              <a:t>Chapter 10: File System</a:t>
            </a:r>
          </a:p>
        </p:txBody>
      </p:sp>
      <p:sp>
        <p:nvSpPr>
          <p:cNvPr id="4099" name="Rectangle 3"/>
          <p:cNvSpPr>
            <a:spLocks noGrp="1" noChangeArrowheads="1"/>
          </p:cNvSpPr>
          <p:nvPr>
            <p:ph type="body" idx="1"/>
          </p:nvPr>
        </p:nvSpPr>
        <p:spPr>
          <a:xfrm>
            <a:off x="806450" y="1233488"/>
            <a:ext cx="5705475" cy="3494087"/>
          </a:xfrm>
        </p:spPr>
        <p:txBody>
          <a:bodyPr/>
          <a:lstStyle/>
          <a:p>
            <a:r>
              <a:rPr lang="en-US" altLang="en-US" smtClean="0"/>
              <a:t>File Concept</a:t>
            </a:r>
          </a:p>
          <a:p>
            <a:r>
              <a:rPr lang="en-US" altLang="en-US" smtClean="0"/>
              <a:t>Access Methods</a:t>
            </a:r>
          </a:p>
          <a:p>
            <a:r>
              <a:rPr lang="en-US" altLang="en-US" smtClean="0"/>
              <a:t>Disk and Directory Structure</a:t>
            </a:r>
          </a:p>
          <a:p>
            <a:r>
              <a:rPr lang="en-US" altLang="en-US" smtClean="0"/>
              <a:t>File-System Mounting</a:t>
            </a:r>
          </a:p>
          <a:p>
            <a:r>
              <a:rPr lang="en-US" altLang="en-US" smtClean="0"/>
              <a:t>File Sharing</a:t>
            </a:r>
          </a:p>
          <a:p>
            <a:r>
              <a:rPr lang="en-US" altLang="en-US" smtClean="0"/>
              <a:t>Protection</a:t>
            </a:r>
          </a:p>
        </p:txBody>
      </p:sp>
    </p:spTree>
    <p:extLst>
      <p:ext uri="{BB962C8B-B14F-4D97-AF65-F5344CB8AC3E}">
        <p14:creationId xmlns:p14="http://schemas.microsoft.com/office/powerpoint/2010/main" val="30374754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6" y="228600"/>
            <a:ext cx="8375073" cy="1143000"/>
          </a:xfrm>
        </p:spPr>
        <p:txBody>
          <a:bodyPr/>
          <a:lstStyle/>
          <a:p>
            <a:r>
              <a:rPr lang="en-US" dirty="0" smtClean="0"/>
              <a:t>Optional Exercise 6 - Section 8.5</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Consider a logical address with 18 bits used to represent an entry in a conventional page table. How many entries are in the conventional page table?</a:t>
            </a:r>
          </a:p>
          <a:p>
            <a:pPr marL="822960" lvl="1" indent="-457200">
              <a:buFont typeface="+mj-lt"/>
              <a:buAutoNum type="alphaUcPeriod"/>
            </a:pPr>
            <a:r>
              <a:rPr lang="en-US" sz="2400" b="1" i="1" dirty="0" smtClean="0"/>
              <a:t>262144   </a:t>
            </a:r>
          </a:p>
          <a:p>
            <a:pPr marL="822960" lvl="1" indent="-457200">
              <a:buFont typeface="+mj-lt"/>
              <a:buAutoNum type="alphaUcPeriod"/>
            </a:pPr>
            <a:r>
              <a:rPr lang="en-US" sz="2400" dirty="0" smtClean="0"/>
              <a:t>1024</a:t>
            </a:r>
          </a:p>
          <a:p>
            <a:pPr marL="822960" lvl="1" indent="-457200">
              <a:buFont typeface="+mj-lt"/>
              <a:buAutoNum type="alphaUcPeriod"/>
            </a:pPr>
            <a:r>
              <a:rPr lang="en-US" sz="2400" dirty="0" smtClean="0"/>
              <a:t>1048576</a:t>
            </a:r>
            <a:endParaRPr lang="en-US" sz="2400" dirty="0"/>
          </a:p>
          <a:p>
            <a:pPr marL="822960" lvl="1" indent="-457200">
              <a:buFont typeface="+mj-lt"/>
              <a:buAutoNum type="alphaUcPeriod"/>
            </a:pPr>
            <a:r>
              <a:rPr lang="en-US" sz="2400" dirty="0" smtClean="0"/>
              <a:t>18</a:t>
            </a: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110</a:t>
            </a:fld>
            <a:endParaRPr lang="en-US"/>
          </a:p>
        </p:txBody>
      </p:sp>
    </p:spTree>
    <p:extLst>
      <p:ext uri="{BB962C8B-B14F-4D97-AF65-F5344CB8AC3E}">
        <p14:creationId xmlns:p14="http://schemas.microsoft.com/office/powerpoint/2010/main" val="28076405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7 - Section 8.5</a:t>
            </a:r>
            <a:endParaRPr lang="en-US" dirty="0"/>
          </a:p>
        </p:txBody>
      </p:sp>
      <p:sp>
        <p:nvSpPr>
          <p:cNvPr id="3" name="Content Placeholder 2"/>
          <p:cNvSpPr>
            <a:spLocks noGrp="1"/>
          </p:cNvSpPr>
          <p:nvPr>
            <p:ph idx="1"/>
          </p:nvPr>
        </p:nvSpPr>
        <p:spPr/>
        <p:txBody>
          <a:bodyPr/>
          <a:lstStyle/>
          <a:p>
            <a:pPr marL="0" lvl="0" indent="0">
              <a:buNone/>
            </a:pPr>
            <a:r>
              <a:rPr lang="en-US" dirty="0"/>
              <a:t>Given the logical address 0xAEF9 (in hexadecimal) with a page size of 256 bytes, what is the page number?</a:t>
            </a:r>
          </a:p>
          <a:p>
            <a:pPr marL="822960" lvl="1" indent="-457200">
              <a:buFont typeface="+mj-lt"/>
              <a:buAutoNum type="alphaUcPeriod"/>
            </a:pPr>
            <a:r>
              <a:rPr lang="en-US" sz="2400" b="1" i="1" dirty="0"/>
              <a:t>0xAE</a:t>
            </a:r>
          </a:p>
          <a:p>
            <a:pPr marL="822960" lvl="1" indent="-457200">
              <a:buFont typeface="+mj-lt"/>
              <a:buAutoNum type="alphaUcPeriod"/>
            </a:pPr>
            <a:r>
              <a:rPr lang="en-US" sz="2400" dirty="0"/>
              <a:t>0xF9</a:t>
            </a:r>
          </a:p>
          <a:p>
            <a:pPr marL="822960" lvl="1" indent="-457200">
              <a:buFont typeface="+mj-lt"/>
              <a:buAutoNum type="alphaUcPeriod"/>
            </a:pPr>
            <a:r>
              <a:rPr lang="en-US" sz="2400" dirty="0"/>
              <a:t>0xA</a:t>
            </a:r>
          </a:p>
          <a:p>
            <a:pPr marL="822960" lvl="1" indent="-457200">
              <a:buFont typeface="+mj-lt"/>
              <a:buAutoNum type="alphaUcPeriod"/>
            </a:pPr>
            <a:r>
              <a:rPr lang="en-US" sz="2400" dirty="0" smtClean="0"/>
              <a:t>0x00F9</a:t>
            </a: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111</a:t>
            </a:fld>
            <a:endParaRPr lang="en-US"/>
          </a:p>
        </p:txBody>
      </p:sp>
    </p:spTree>
    <p:extLst>
      <p:ext uri="{BB962C8B-B14F-4D97-AF65-F5344CB8AC3E}">
        <p14:creationId xmlns:p14="http://schemas.microsoft.com/office/powerpoint/2010/main" val="19813690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8  - Section 8.8</a:t>
            </a:r>
            <a:endParaRPr lang="en-US" dirty="0"/>
          </a:p>
        </p:txBody>
      </p:sp>
      <p:sp>
        <p:nvSpPr>
          <p:cNvPr id="3" name="Content Placeholder 2"/>
          <p:cNvSpPr>
            <a:spLocks noGrp="1"/>
          </p:cNvSpPr>
          <p:nvPr>
            <p:ph idx="1"/>
          </p:nvPr>
        </p:nvSpPr>
        <p:spPr/>
        <p:txBody>
          <a:bodyPr/>
          <a:lstStyle/>
          <a:p>
            <a:pPr marL="0" lvl="0" indent="0">
              <a:buNone/>
            </a:pPr>
            <a:r>
              <a:rPr lang="en-US" b="1" dirty="0" smtClean="0"/>
              <a:t>True</a:t>
            </a:r>
            <a:r>
              <a:rPr lang="en-US" dirty="0" smtClean="0"/>
              <a:t>/False</a:t>
            </a:r>
          </a:p>
          <a:p>
            <a:pPr marL="0" lvl="0" indent="0">
              <a:buNone/>
            </a:pPr>
            <a:endParaRPr lang="en-US" dirty="0" smtClean="0"/>
          </a:p>
          <a:p>
            <a:pPr marL="0" lvl="0" indent="0">
              <a:buNone/>
            </a:pPr>
            <a:r>
              <a:rPr lang="en-US" dirty="0" smtClean="0"/>
              <a:t>The </a:t>
            </a:r>
            <a:r>
              <a:rPr lang="en-US" dirty="0"/>
              <a:t>ARM architecture uses both single-level and two-level paging. </a:t>
            </a:r>
          </a:p>
          <a:p>
            <a:pPr marL="0" indent="0">
              <a:buNone/>
            </a:pPr>
            <a:r>
              <a:rPr lang="en-US" dirty="0"/>
              <a:t> </a:t>
            </a: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112</a:t>
            </a:fld>
            <a:endParaRPr lang="en-US"/>
          </a:p>
        </p:txBody>
      </p:sp>
    </p:spTree>
    <p:extLst>
      <p:ext uri="{BB962C8B-B14F-4D97-AF65-F5344CB8AC3E}">
        <p14:creationId xmlns:p14="http://schemas.microsoft.com/office/powerpoint/2010/main" val="38693703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9 - Section 8.6.3</a:t>
            </a:r>
            <a:endParaRPr lang="en-US" dirty="0"/>
          </a:p>
        </p:txBody>
      </p:sp>
      <p:sp>
        <p:nvSpPr>
          <p:cNvPr id="3" name="Content Placeholder 2"/>
          <p:cNvSpPr>
            <a:spLocks noGrp="1"/>
          </p:cNvSpPr>
          <p:nvPr>
            <p:ph idx="1"/>
          </p:nvPr>
        </p:nvSpPr>
        <p:spPr/>
        <p:txBody>
          <a:bodyPr/>
          <a:lstStyle/>
          <a:p>
            <a:pPr marL="0" indent="0">
              <a:buNone/>
            </a:pPr>
            <a:r>
              <a:rPr lang="en-US" dirty="0"/>
              <a:t>True/</a:t>
            </a:r>
            <a:r>
              <a:rPr lang="en-US" b="1" dirty="0"/>
              <a:t>False</a:t>
            </a:r>
          </a:p>
          <a:p>
            <a:pPr marL="0" lvl="0" indent="0">
              <a:buNone/>
            </a:pPr>
            <a:endParaRPr lang="en-US" dirty="0" smtClean="0"/>
          </a:p>
          <a:p>
            <a:pPr marL="0" lvl="0" indent="0">
              <a:buNone/>
            </a:pPr>
            <a:r>
              <a:rPr lang="en-US" dirty="0" smtClean="0"/>
              <a:t>Inverted </a:t>
            </a:r>
            <a:r>
              <a:rPr lang="en-US" dirty="0"/>
              <a:t>page tables require each process to have its own page table.</a:t>
            </a:r>
          </a:p>
          <a:p>
            <a:pPr marL="0" indent="0">
              <a:buNone/>
            </a:pPr>
            <a:r>
              <a:rPr lang="en-US" dirty="0"/>
              <a:t> </a:t>
            </a: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113</a:t>
            </a:fld>
            <a:endParaRPr lang="en-US"/>
          </a:p>
        </p:txBody>
      </p:sp>
    </p:spTree>
    <p:extLst>
      <p:ext uri="{BB962C8B-B14F-4D97-AF65-F5344CB8AC3E}">
        <p14:creationId xmlns:p14="http://schemas.microsoft.com/office/powerpoint/2010/main" val="76768330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fontScale="90000"/>
          </a:bodyPr>
          <a:lstStyle/>
          <a:p>
            <a:r>
              <a:rPr lang="en-US" dirty="0" smtClean="0"/>
              <a:t>Optional Exercise 10 - Section 8.5</a:t>
            </a:r>
            <a:endParaRPr lang="en-US" dirty="0"/>
          </a:p>
        </p:txBody>
      </p:sp>
      <p:sp>
        <p:nvSpPr>
          <p:cNvPr id="3" name="Content Placeholder 2"/>
          <p:cNvSpPr>
            <a:spLocks noGrp="1"/>
          </p:cNvSpPr>
          <p:nvPr>
            <p:ph idx="1"/>
          </p:nvPr>
        </p:nvSpPr>
        <p:spPr/>
        <p:txBody>
          <a:bodyPr/>
          <a:lstStyle/>
          <a:p>
            <a:pPr marL="0" indent="0">
              <a:buNone/>
            </a:pPr>
            <a:r>
              <a:rPr lang="en-US" dirty="0"/>
              <a:t>True/</a:t>
            </a:r>
            <a:r>
              <a:rPr lang="en-US" b="1" dirty="0"/>
              <a:t>False</a:t>
            </a:r>
          </a:p>
          <a:p>
            <a:pPr marL="0" lvl="0" indent="0">
              <a:buNone/>
            </a:pPr>
            <a:endParaRPr lang="en-US" dirty="0" smtClean="0"/>
          </a:p>
          <a:p>
            <a:pPr marL="0" lvl="0" indent="0">
              <a:buNone/>
            </a:pPr>
            <a:r>
              <a:rPr lang="en-US" dirty="0" smtClean="0"/>
              <a:t>A </a:t>
            </a:r>
            <a:r>
              <a:rPr lang="en-US" dirty="0"/>
              <a:t>32-bit logical address with 8 KB page size will have 1,000,000 entries in a conventional page table.</a:t>
            </a:r>
          </a:p>
          <a:p>
            <a:pPr marL="0" indent="0">
              <a:buNone/>
            </a:pPr>
            <a:r>
              <a:rPr lang="en-US"/>
              <a:t> </a:t>
            </a: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114</a:t>
            </a:fld>
            <a:endParaRPr lang="en-US"/>
          </a:p>
        </p:txBody>
      </p:sp>
    </p:spTree>
    <p:extLst>
      <p:ext uri="{BB962C8B-B14F-4D97-AF65-F5344CB8AC3E}">
        <p14:creationId xmlns:p14="http://schemas.microsoft.com/office/powerpoint/2010/main" val="3972710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44" y="0"/>
            <a:ext cx="7467600" cy="1143000"/>
          </a:xfrm>
        </p:spPr>
        <p:txBody>
          <a:bodyPr/>
          <a:lstStyle/>
          <a:p>
            <a:r>
              <a:rPr lang="en-US" dirty="0" smtClean="0"/>
              <a:t>Exercise 9.9</a:t>
            </a:r>
            <a:endParaRPr lang="en-US" dirty="0"/>
          </a:p>
        </p:txBody>
      </p:sp>
      <p:sp>
        <p:nvSpPr>
          <p:cNvPr id="3" name="Content Placeholder 2"/>
          <p:cNvSpPr>
            <a:spLocks noGrp="1"/>
          </p:cNvSpPr>
          <p:nvPr>
            <p:ph idx="1"/>
          </p:nvPr>
        </p:nvSpPr>
        <p:spPr>
          <a:xfrm>
            <a:off x="4502727" y="1143000"/>
            <a:ext cx="3703955" cy="4873752"/>
          </a:xfrm>
        </p:spPr>
        <p:txBody>
          <a:bodyPr>
            <a:normAutofit fontScale="92500" lnSpcReduction="20000"/>
          </a:bodyPr>
          <a:lstStyle/>
          <a:p>
            <a:r>
              <a:rPr lang="en-US" dirty="0" smtClean="0"/>
              <a:t>The </a:t>
            </a:r>
            <a:r>
              <a:rPr lang="en-US" dirty="0"/>
              <a:t>page table shown in Figure 9.31 is for a system with 16-bit virtual and physical addresses and with 4,096-byte pages. </a:t>
            </a:r>
            <a:endParaRPr lang="en-US" dirty="0" smtClean="0"/>
          </a:p>
          <a:p>
            <a:r>
              <a:rPr lang="en-US" dirty="0" smtClean="0"/>
              <a:t>The </a:t>
            </a:r>
            <a:r>
              <a:rPr lang="en-US" dirty="0"/>
              <a:t>reference bit is set to 1 when the page has been referenced. Periodically, a thread zeroes out all values of the reference bit. </a:t>
            </a:r>
            <a:endParaRPr lang="en-US" dirty="0" smtClean="0"/>
          </a:p>
          <a:p>
            <a:r>
              <a:rPr lang="en-US" dirty="0" smtClean="0"/>
              <a:t>A </a:t>
            </a:r>
            <a:r>
              <a:rPr lang="en-US" dirty="0"/>
              <a:t>dash for a page frame indicates the page is not in memory. </a:t>
            </a:r>
            <a:endParaRPr lang="en-US" dirty="0" smtClean="0"/>
          </a:p>
          <a:p>
            <a:r>
              <a:rPr lang="en-US" dirty="0" smtClean="0"/>
              <a:t>The </a:t>
            </a:r>
            <a:r>
              <a:rPr lang="en-US" dirty="0"/>
              <a:t>page-replacement algorithm is localized LRU, and all numbers are provided in decimal.</a:t>
            </a:r>
          </a:p>
          <a:p>
            <a:pPr marL="0" indent="0">
              <a:buNone/>
            </a:pPr>
            <a:endParaRPr lang="en-US" dirty="0"/>
          </a:p>
          <a:p>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115</a:t>
            </a:fld>
            <a:endParaRPr lang="en-US"/>
          </a:p>
        </p:txBody>
      </p:sp>
      <p:pic>
        <p:nvPicPr>
          <p:cNvPr id="6" name="Picture 5"/>
          <p:cNvPicPr/>
          <p:nvPr/>
        </p:nvPicPr>
        <p:blipFill>
          <a:blip r:embed="rId2"/>
          <a:stretch>
            <a:fillRect/>
          </a:stretch>
        </p:blipFill>
        <p:spPr>
          <a:xfrm>
            <a:off x="228600" y="1330036"/>
            <a:ext cx="4267200" cy="5181600"/>
          </a:xfrm>
          <a:prstGeom prst="rect">
            <a:avLst/>
          </a:prstGeom>
        </p:spPr>
      </p:pic>
    </p:spTree>
    <p:extLst>
      <p:ext uri="{BB962C8B-B14F-4D97-AF65-F5344CB8AC3E}">
        <p14:creationId xmlns:p14="http://schemas.microsoft.com/office/powerpoint/2010/main" val="16911676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467600" cy="1143000"/>
          </a:xfrm>
        </p:spPr>
        <p:txBody>
          <a:bodyPr/>
          <a:lstStyle/>
          <a:p>
            <a:r>
              <a:rPr lang="en-US" dirty="0" smtClean="0"/>
              <a:t>Exercise 9.9</a:t>
            </a:r>
            <a:endParaRPr lang="en-US" dirty="0"/>
          </a:p>
        </p:txBody>
      </p:sp>
      <p:sp>
        <p:nvSpPr>
          <p:cNvPr id="3" name="Content Placeholder 2"/>
          <p:cNvSpPr>
            <a:spLocks noGrp="1"/>
          </p:cNvSpPr>
          <p:nvPr>
            <p:ph idx="1"/>
          </p:nvPr>
        </p:nvSpPr>
        <p:spPr/>
        <p:txBody>
          <a:bodyPr>
            <a:normAutofit/>
          </a:bodyPr>
          <a:lstStyle/>
          <a:p>
            <a:pPr lvl="0"/>
            <a:r>
              <a:rPr lang="en-US" dirty="0"/>
              <a:t>Convert the following virtual addresses (in hexadecimal) to the equivalent physical addresses. You may provide answers in either hexadecimal or decimal. Also set the reference bit for the appropriate entry in the page table.</a:t>
            </a:r>
          </a:p>
          <a:p>
            <a:pPr lvl="1"/>
            <a:r>
              <a:rPr lang="en-US" sz="2400" dirty="0"/>
              <a:t>0xE12C • 0x3A9D • 0xA9D9 • 0x7001 • 0xACA1</a:t>
            </a:r>
          </a:p>
          <a:p>
            <a:pPr lvl="0"/>
            <a:r>
              <a:rPr lang="en-US" dirty="0"/>
              <a:t>Using the above addresses as a guide, provide an example of a logical address (in hexadecimal) that result in a page fault. </a:t>
            </a:r>
          </a:p>
          <a:p>
            <a:pPr lvl="0"/>
            <a:r>
              <a:rPr lang="en-US" dirty="0"/>
              <a:t>From what set of page frames will the LRU page-replacement algorithm choose in resolving a page fault?</a:t>
            </a:r>
          </a:p>
          <a:p>
            <a:r>
              <a:rPr lang="en-US" dirty="0"/>
              <a:t> </a:t>
            </a:r>
          </a:p>
          <a:p>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116</a:t>
            </a:fld>
            <a:endParaRPr lang="en-US"/>
          </a:p>
        </p:txBody>
      </p:sp>
    </p:spTree>
    <p:extLst>
      <p:ext uri="{BB962C8B-B14F-4D97-AF65-F5344CB8AC3E}">
        <p14:creationId xmlns:p14="http://schemas.microsoft.com/office/powerpoint/2010/main" val="4093485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r>
              <a:rPr lang="en-US" dirty="0" smtClean="0"/>
              <a:t>9.9 solution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Answer</a:t>
            </a:r>
            <a:r>
              <a:rPr lang="en-US" b="1" dirty="0" smtClean="0"/>
              <a:t>:</a:t>
            </a:r>
          </a:p>
          <a:p>
            <a:pPr marL="0" indent="0">
              <a:buNone/>
            </a:pPr>
            <a:r>
              <a:rPr lang="en-US" dirty="0" smtClean="0"/>
              <a:t>◦ </a:t>
            </a:r>
            <a:r>
              <a:rPr lang="en-US" dirty="0"/>
              <a:t>0xE12C→0x312C</a:t>
            </a:r>
          </a:p>
          <a:p>
            <a:pPr marL="0" indent="0">
              <a:buNone/>
            </a:pPr>
            <a:r>
              <a:rPr lang="en-US" dirty="0"/>
              <a:t>◦ 0x3A9D→0xAA9D</a:t>
            </a:r>
          </a:p>
          <a:p>
            <a:pPr marL="0" indent="0">
              <a:buNone/>
            </a:pPr>
            <a:r>
              <a:rPr lang="en-US" dirty="0"/>
              <a:t>◦ 0xA9D9→0x59D9</a:t>
            </a:r>
          </a:p>
          <a:p>
            <a:pPr marL="0" indent="0">
              <a:buNone/>
            </a:pPr>
            <a:r>
              <a:rPr lang="en-US" dirty="0"/>
              <a:t>◦ 0x7001→0xF001</a:t>
            </a:r>
          </a:p>
          <a:p>
            <a:pPr marL="0" indent="0">
              <a:buNone/>
            </a:pPr>
            <a:r>
              <a:rPr lang="en-US" dirty="0"/>
              <a:t>◦ 0xACA1→0x5CA1</a:t>
            </a:r>
          </a:p>
          <a:p>
            <a:pPr marL="0" indent="0">
              <a:buNone/>
            </a:pPr>
            <a:r>
              <a:rPr lang="en-US" dirty="0"/>
              <a:t>• The only choices are pages 4, 8, 12, and 13. Thus, example addresses</a:t>
            </a:r>
          </a:p>
          <a:p>
            <a:pPr marL="0" indent="0">
              <a:buNone/>
            </a:pPr>
            <a:r>
              <a:rPr lang="en-US" dirty="0"/>
              <a:t>include anything that begins with the hexadecimal sequence</a:t>
            </a:r>
          </a:p>
          <a:p>
            <a:pPr marL="0" indent="0">
              <a:buNone/>
            </a:pPr>
            <a:r>
              <a:rPr lang="en-US" dirty="0"/>
              <a:t>0x4..., 0x8..., 0xC..., and 0xD....</a:t>
            </a:r>
          </a:p>
          <a:p>
            <a:pPr marL="0" indent="0">
              <a:buNone/>
            </a:pPr>
            <a:r>
              <a:rPr lang="en-US" dirty="0"/>
              <a:t>• Any page table entries that have a reference bit of zero. This includes</a:t>
            </a:r>
          </a:p>
          <a:p>
            <a:pPr marL="0" indent="0">
              <a:buNone/>
            </a:pPr>
            <a:r>
              <a:rPr lang="en-US" dirty="0"/>
              <a:t>the following frames {9</a:t>
            </a:r>
            <a:r>
              <a:rPr lang="en-US" i="1" dirty="0"/>
              <a:t>, </a:t>
            </a:r>
            <a:r>
              <a:rPr lang="en-US" dirty="0"/>
              <a:t>1</a:t>
            </a:r>
            <a:r>
              <a:rPr lang="en-US" i="1" dirty="0"/>
              <a:t>, </a:t>
            </a:r>
            <a:r>
              <a:rPr lang="en-US" dirty="0"/>
              <a:t>14</a:t>
            </a:r>
            <a:r>
              <a:rPr lang="en-US" i="1" dirty="0"/>
              <a:t>, </a:t>
            </a:r>
            <a:r>
              <a:rPr lang="en-US" dirty="0"/>
              <a:t>13</a:t>
            </a:r>
            <a:r>
              <a:rPr lang="en-US" i="1" dirty="0"/>
              <a:t>, </a:t>
            </a:r>
            <a:r>
              <a:rPr lang="en-US" dirty="0"/>
              <a:t>8</a:t>
            </a:r>
            <a:r>
              <a:rPr lang="en-US" i="1" dirty="0"/>
              <a:t>, </a:t>
            </a:r>
            <a:r>
              <a:rPr lang="en-US" dirty="0"/>
              <a:t>0</a:t>
            </a:r>
            <a:r>
              <a:rPr lang="en-US" i="1" dirty="0"/>
              <a:t>, </a:t>
            </a:r>
            <a:r>
              <a:rPr lang="en-US" dirty="0"/>
              <a:t>4}</a:t>
            </a: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117</a:t>
            </a:fld>
            <a:endParaRPr lang="en-US"/>
          </a:p>
        </p:txBody>
      </p:sp>
    </p:spTree>
    <p:extLst>
      <p:ext uri="{BB962C8B-B14F-4D97-AF65-F5344CB8AC3E}">
        <p14:creationId xmlns:p14="http://schemas.microsoft.com/office/powerpoint/2010/main" val="39850378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9.12</a:t>
            </a:r>
            <a:endParaRPr lang="en-US" dirty="0"/>
          </a:p>
        </p:txBody>
      </p:sp>
      <p:sp>
        <p:nvSpPr>
          <p:cNvPr id="3" name="Content Placeholder 2"/>
          <p:cNvSpPr>
            <a:spLocks noGrp="1"/>
          </p:cNvSpPr>
          <p:nvPr>
            <p:ph idx="1"/>
          </p:nvPr>
        </p:nvSpPr>
        <p:spPr/>
        <p:txBody>
          <a:bodyPr>
            <a:normAutofit/>
          </a:bodyPr>
          <a:lstStyle/>
          <a:p>
            <a:r>
              <a:rPr lang="en-US" dirty="0"/>
              <a:t>Discuss situations in which the most frequently used (MFU) page- replacement algorithm generates fewer page faults than the least recently used (LRU) page-replacement </a:t>
            </a:r>
            <a:r>
              <a:rPr lang="en-US" dirty="0" smtClean="0"/>
              <a:t>algorithm.</a:t>
            </a:r>
          </a:p>
          <a:p>
            <a:r>
              <a:rPr lang="en-US" dirty="0" smtClean="0"/>
              <a:t>Also </a:t>
            </a:r>
            <a:r>
              <a:rPr lang="en-US" dirty="0"/>
              <a:t>discuss under what circumstances the opposite holds.</a:t>
            </a:r>
          </a:p>
          <a:p>
            <a:pPr marL="365760" lvl="1" indent="0">
              <a:buNone/>
            </a:pP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118</a:t>
            </a:fld>
            <a:endParaRPr lang="en-US"/>
          </a:p>
        </p:txBody>
      </p:sp>
    </p:spTree>
    <p:extLst>
      <p:ext uri="{BB962C8B-B14F-4D97-AF65-F5344CB8AC3E}">
        <p14:creationId xmlns:p14="http://schemas.microsoft.com/office/powerpoint/2010/main" val="2907828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r>
              <a:rPr lang="en-US" dirty="0" smtClean="0"/>
              <a:t>9.12 solution</a:t>
            </a:r>
            <a:endParaRPr lang="en-US" dirty="0"/>
          </a:p>
        </p:txBody>
      </p:sp>
      <p:sp>
        <p:nvSpPr>
          <p:cNvPr id="3" name="Content Placeholder 2"/>
          <p:cNvSpPr>
            <a:spLocks noGrp="1"/>
          </p:cNvSpPr>
          <p:nvPr>
            <p:ph idx="1"/>
          </p:nvPr>
        </p:nvSpPr>
        <p:spPr/>
        <p:txBody>
          <a:bodyPr>
            <a:normAutofit/>
          </a:bodyPr>
          <a:lstStyle/>
          <a:p>
            <a:pPr marL="0" indent="0">
              <a:buNone/>
            </a:pPr>
            <a:r>
              <a:rPr lang="en-US" b="1" dirty="0"/>
              <a:t>Answer:</a:t>
            </a:r>
          </a:p>
          <a:p>
            <a:pPr marL="0" indent="0">
              <a:buNone/>
            </a:pPr>
            <a:r>
              <a:rPr lang="en-US" dirty="0"/>
              <a:t>Consider the sequence in a system that holds four pages in memory: 1 </a:t>
            </a:r>
            <a:r>
              <a:rPr lang="en-US" dirty="0" smtClean="0"/>
              <a:t>2 3 </a:t>
            </a:r>
            <a:r>
              <a:rPr lang="en-US" dirty="0"/>
              <a:t>4 4 4 5 1. </a:t>
            </a:r>
            <a:r>
              <a:rPr lang="en-US" dirty="0" smtClean="0"/>
              <a:t>The most </a:t>
            </a:r>
            <a:r>
              <a:rPr lang="en-US" dirty="0"/>
              <a:t>frequently used page replacement </a:t>
            </a:r>
            <a:r>
              <a:rPr lang="en-US" dirty="0" smtClean="0"/>
              <a:t>algorithm evicts page </a:t>
            </a:r>
            <a:r>
              <a:rPr lang="en-US" dirty="0"/>
              <a:t>4while fetching page 5, while the LRU algorithm evicts page 1. </a:t>
            </a:r>
            <a:r>
              <a:rPr lang="en-US" dirty="0" smtClean="0"/>
              <a:t>This is </a:t>
            </a:r>
            <a:r>
              <a:rPr lang="en-US" dirty="0"/>
              <a:t>unlikely to happen much in practice. For the sequence “1 2 3 4 4 4 </a:t>
            </a:r>
            <a:r>
              <a:rPr lang="en-US" dirty="0" smtClean="0"/>
              <a:t>5 1</a:t>
            </a:r>
            <a:r>
              <a:rPr lang="en-US" dirty="0"/>
              <a:t>,” the LRU algorithm makes the right decision.</a:t>
            </a: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119</a:t>
            </a:fld>
            <a:endParaRPr lang="en-US"/>
          </a:p>
        </p:txBody>
      </p:sp>
    </p:spTree>
    <p:extLst>
      <p:ext uri="{BB962C8B-B14F-4D97-AF65-F5344CB8AC3E}">
        <p14:creationId xmlns:p14="http://schemas.microsoft.com/office/powerpoint/2010/main" val="2195076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25500" y="277416"/>
            <a:ext cx="7861300" cy="576263"/>
          </a:xfrm>
        </p:spPr>
        <p:txBody>
          <a:bodyPr lIns="64008" tIns="32004" rIns="64008" bIns="32004"/>
          <a:lstStyle/>
          <a:p>
            <a:pPr eaLnBrk="1" hangingPunct="1"/>
            <a:r>
              <a:rPr lang="en-US" altLang="en-US" sz="2800" dirty="0"/>
              <a:t> </a:t>
            </a:r>
            <a:r>
              <a:rPr lang="en-US" altLang="en-US" dirty="0"/>
              <a:t>Chapter 11: Implementing File Systems</a:t>
            </a:r>
          </a:p>
        </p:txBody>
      </p:sp>
      <p:sp>
        <p:nvSpPr>
          <p:cNvPr id="4099" name="Rectangle 3"/>
          <p:cNvSpPr>
            <a:spLocks noGrp="1" noChangeArrowheads="1"/>
          </p:cNvSpPr>
          <p:nvPr>
            <p:ph type="body" idx="1"/>
          </p:nvPr>
        </p:nvSpPr>
        <p:spPr/>
        <p:txBody>
          <a:bodyPr lIns="64008" tIns="32004" rIns="64008" bIns="32004"/>
          <a:lstStyle/>
          <a:p>
            <a:r>
              <a:rPr lang="en-US" altLang="en-US" smtClean="0"/>
              <a:t>File-System Structure</a:t>
            </a:r>
          </a:p>
          <a:p>
            <a:r>
              <a:rPr lang="en-US" altLang="en-US" smtClean="0"/>
              <a:t>File-System Implementation </a:t>
            </a:r>
          </a:p>
          <a:p>
            <a:r>
              <a:rPr lang="en-US" altLang="en-US" smtClean="0"/>
              <a:t>Directory Implementation</a:t>
            </a:r>
          </a:p>
          <a:p>
            <a:r>
              <a:rPr lang="en-US" altLang="en-US" smtClean="0"/>
              <a:t>Allocation Methods</a:t>
            </a:r>
          </a:p>
          <a:p>
            <a:r>
              <a:rPr lang="en-US" altLang="en-US" smtClean="0"/>
              <a:t>Free-Space Management </a:t>
            </a:r>
          </a:p>
          <a:p>
            <a:r>
              <a:rPr lang="en-US" altLang="en-US" smtClean="0"/>
              <a:t>Efficiency and Performance</a:t>
            </a:r>
          </a:p>
          <a:p>
            <a:r>
              <a:rPr lang="en-US" altLang="en-US" smtClean="0"/>
              <a:t>Recovery</a:t>
            </a:r>
          </a:p>
          <a:p>
            <a:r>
              <a:rPr lang="en-US" altLang="en-US" smtClean="0"/>
              <a:t>NFS</a:t>
            </a:r>
          </a:p>
          <a:p>
            <a:r>
              <a:rPr lang="en-US" altLang="en-US" smtClean="0"/>
              <a:t>Example: WAFL File System</a:t>
            </a:r>
          </a:p>
        </p:txBody>
      </p:sp>
      <p:sp>
        <p:nvSpPr>
          <p:cNvPr id="4100" name="Rectangle 4"/>
          <p:cNvSpPr>
            <a:spLocks noChangeArrowheads="1"/>
          </p:cNvSpPr>
          <p:nvPr/>
        </p:nvSpPr>
        <p:spPr bwMode="auto">
          <a:xfrm>
            <a:off x="974726" y="1532335"/>
            <a:ext cx="70294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endParaRPr lang="en-US" altLang="en-US" sz="2400">
              <a:latin typeface="Times New Roman" pitchFamily="18" charset="0"/>
            </a:endParaRPr>
          </a:p>
        </p:txBody>
      </p:sp>
    </p:spTree>
    <p:extLst>
      <p:ext uri="{BB962C8B-B14F-4D97-AF65-F5344CB8AC3E}">
        <p14:creationId xmlns:p14="http://schemas.microsoft.com/office/powerpoint/2010/main" val="284098573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r>
              <a:rPr lang="en-US" b="1" dirty="0"/>
              <a:t>Programming Project:  Exercise 9.26</a:t>
            </a:r>
            <a:endParaRPr lang="en-US" dirty="0"/>
          </a:p>
        </p:txBody>
      </p:sp>
      <p:sp>
        <p:nvSpPr>
          <p:cNvPr id="3" name="Content Placeholder 2"/>
          <p:cNvSpPr>
            <a:spLocks noGrp="1"/>
          </p:cNvSpPr>
          <p:nvPr>
            <p:ph idx="1"/>
          </p:nvPr>
        </p:nvSpPr>
        <p:spPr/>
        <p:txBody>
          <a:bodyPr>
            <a:normAutofit/>
          </a:bodyPr>
          <a:lstStyle/>
          <a:p>
            <a:r>
              <a:rPr lang="en-US" dirty="0"/>
              <a:t>Write a program that implements the FIFO, LRU, and optimal page- replacement algorithms presented in this chapter. </a:t>
            </a:r>
            <a:endParaRPr lang="en-US" dirty="0" smtClean="0"/>
          </a:p>
          <a:p>
            <a:r>
              <a:rPr lang="en-US" dirty="0" smtClean="0"/>
              <a:t>First</a:t>
            </a:r>
            <a:r>
              <a:rPr lang="en-US" dirty="0"/>
              <a:t>, generate a random page-reference string where page numbers range from 0 to 9</a:t>
            </a:r>
            <a:r>
              <a:rPr lang="en-US" dirty="0" smtClean="0"/>
              <a:t>.</a:t>
            </a:r>
          </a:p>
          <a:p>
            <a:r>
              <a:rPr lang="en-US" dirty="0" smtClean="0"/>
              <a:t>Apply </a:t>
            </a:r>
            <a:r>
              <a:rPr lang="en-US" dirty="0"/>
              <a:t>the random page-reference string to each algorithm and record the number of page faults incurred by each algorithm. </a:t>
            </a:r>
            <a:endParaRPr lang="en-US" dirty="0" smtClean="0"/>
          </a:p>
          <a:p>
            <a:r>
              <a:rPr lang="en-US" dirty="0" smtClean="0"/>
              <a:t>Implement </a:t>
            </a:r>
            <a:r>
              <a:rPr lang="en-US" dirty="0"/>
              <a:t>the replacement algorithms so that the number of page frames can vary from 1 to 7. Assume that demand paging is used.</a:t>
            </a:r>
          </a:p>
          <a:p>
            <a:endParaRPr lang="en-US" dirty="0"/>
          </a:p>
          <a:p>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120</a:t>
            </a:fld>
            <a:endParaRPr lang="en-US"/>
          </a:p>
        </p:txBody>
      </p:sp>
    </p:spTree>
    <p:extLst>
      <p:ext uri="{BB962C8B-B14F-4D97-AF65-F5344CB8AC3E}">
        <p14:creationId xmlns:p14="http://schemas.microsoft.com/office/powerpoint/2010/main" val="16834003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fontScale="90000"/>
          </a:bodyPr>
          <a:lstStyle/>
          <a:p>
            <a:r>
              <a:rPr lang="en-US" b="1" dirty="0"/>
              <a:t>Programming Project:  Exercise 9.26</a:t>
            </a:r>
            <a:endParaRPr lang="en-US" dirty="0"/>
          </a:p>
        </p:txBody>
      </p:sp>
      <p:sp>
        <p:nvSpPr>
          <p:cNvPr id="3" name="Content Placeholder 2"/>
          <p:cNvSpPr>
            <a:spLocks noGrp="1"/>
          </p:cNvSpPr>
          <p:nvPr>
            <p:ph idx="1"/>
          </p:nvPr>
        </p:nvSpPr>
        <p:spPr/>
        <p:txBody>
          <a:bodyPr>
            <a:normAutofit/>
          </a:bodyPr>
          <a:lstStyle/>
          <a:p>
            <a:r>
              <a:rPr lang="en-US" dirty="0" smtClean="0"/>
              <a:t>First</a:t>
            </a:r>
            <a:r>
              <a:rPr lang="en-US" dirty="0"/>
              <a:t>, generate a random </a:t>
            </a:r>
            <a:r>
              <a:rPr lang="en-US" dirty="0" smtClean="0"/>
              <a:t>page reference </a:t>
            </a:r>
            <a:r>
              <a:rPr lang="en-US" dirty="0"/>
              <a:t>string where page numbers range from 0 to 9. </a:t>
            </a:r>
            <a:endParaRPr lang="en-US" dirty="0" smtClean="0"/>
          </a:p>
          <a:p>
            <a:r>
              <a:rPr lang="en-US" dirty="0" smtClean="0"/>
              <a:t>Apply </a:t>
            </a:r>
            <a:r>
              <a:rPr lang="en-US" dirty="0"/>
              <a:t>the random page-reference string to each algorithm, and record the number of page faults incurred by each algorithm. </a:t>
            </a:r>
            <a:endParaRPr lang="en-US" dirty="0" smtClean="0"/>
          </a:p>
          <a:p>
            <a:r>
              <a:rPr lang="en-US" dirty="0" smtClean="0"/>
              <a:t>Implement </a:t>
            </a:r>
            <a:r>
              <a:rPr lang="en-US" dirty="0"/>
              <a:t>the replacement algorithms so that the number of page frames can vary as well. Assume that demand paging is </a:t>
            </a:r>
            <a:r>
              <a:rPr lang="en-US" dirty="0" smtClean="0"/>
              <a:t>used. </a:t>
            </a:r>
          </a:p>
          <a:p>
            <a:r>
              <a:rPr lang="en-US" dirty="0" smtClean="0"/>
              <a:t>Your </a:t>
            </a:r>
            <a:r>
              <a:rPr lang="en-US" dirty="0"/>
              <a:t>algorithms will be based on the abstract class depicted in Figure 9.2.</a:t>
            </a:r>
          </a:p>
          <a:p>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121</a:t>
            </a:fld>
            <a:endParaRPr lang="en-US"/>
          </a:p>
        </p:txBody>
      </p:sp>
    </p:spTree>
    <p:extLst>
      <p:ext uri="{BB962C8B-B14F-4D97-AF65-F5344CB8AC3E}">
        <p14:creationId xmlns:p14="http://schemas.microsoft.com/office/powerpoint/2010/main" val="32585264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Replacement algorithm</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public abstract class </a:t>
            </a:r>
            <a:r>
              <a:rPr lang="en-US" dirty="0" err="1"/>
              <a:t>ReplacementAlgorithm</a:t>
            </a:r>
            <a:endParaRPr lang="en-US" dirty="0"/>
          </a:p>
          <a:p>
            <a:pPr marL="0" indent="0">
              <a:buNone/>
            </a:pPr>
            <a:r>
              <a:rPr lang="en-US" b="1" dirty="0"/>
              <a:t>{</a:t>
            </a:r>
          </a:p>
          <a:p>
            <a:pPr marL="0" indent="0">
              <a:buNone/>
            </a:pPr>
            <a:r>
              <a:rPr lang="en-US" dirty="0"/>
              <a:t>// the number of page faults protected </a:t>
            </a:r>
            <a:r>
              <a:rPr lang="en-US" dirty="0" err="1"/>
              <a:t>int</a:t>
            </a:r>
            <a:r>
              <a:rPr lang="en-US" dirty="0"/>
              <a:t> </a:t>
            </a:r>
            <a:r>
              <a:rPr lang="en-US" dirty="0" err="1"/>
              <a:t>pageFaultCount</a:t>
            </a:r>
            <a:r>
              <a:rPr lang="en-US" dirty="0"/>
              <a:t>;</a:t>
            </a:r>
          </a:p>
          <a:p>
            <a:pPr marL="0" indent="0">
              <a:buNone/>
            </a:pPr>
            <a:r>
              <a:rPr lang="en-US" dirty="0"/>
              <a:t>// the number of physical page frame protected </a:t>
            </a:r>
            <a:r>
              <a:rPr lang="en-US" dirty="0" err="1"/>
              <a:t>int</a:t>
            </a:r>
            <a:r>
              <a:rPr lang="en-US" dirty="0"/>
              <a:t> </a:t>
            </a:r>
            <a:r>
              <a:rPr lang="en-US" dirty="0" err="1"/>
              <a:t>pageFrameCount</a:t>
            </a:r>
            <a:r>
              <a:rPr lang="en-US" dirty="0"/>
              <a:t>;</a:t>
            </a:r>
          </a:p>
          <a:p>
            <a:pPr marL="0" indent="0">
              <a:buNone/>
            </a:pPr>
            <a:r>
              <a:rPr lang="en-US" dirty="0"/>
              <a:t>// </a:t>
            </a:r>
            <a:r>
              <a:rPr lang="en-US" dirty="0" err="1"/>
              <a:t>pageFrameCount</a:t>
            </a:r>
            <a:r>
              <a:rPr lang="en-US" dirty="0"/>
              <a:t> - the number of physical page frames public </a:t>
            </a:r>
            <a:endParaRPr lang="en-US" dirty="0" smtClean="0"/>
          </a:p>
          <a:p>
            <a:pPr marL="0" indent="0">
              <a:buNone/>
            </a:pPr>
            <a:r>
              <a:rPr lang="en-US" dirty="0" err="1" smtClean="0"/>
              <a:t>ReplacementAlgorithm</a:t>
            </a:r>
            <a:r>
              <a:rPr lang="en-US" dirty="0" smtClean="0"/>
              <a:t>(</a:t>
            </a:r>
            <a:r>
              <a:rPr lang="en-US" dirty="0" err="1" smtClean="0"/>
              <a:t>int</a:t>
            </a:r>
            <a:r>
              <a:rPr lang="en-US" dirty="0" smtClean="0"/>
              <a:t> </a:t>
            </a:r>
            <a:r>
              <a:rPr lang="en-US" dirty="0" err="1"/>
              <a:t>pageFrameCount</a:t>
            </a:r>
            <a:r>
              <a:rPr lang="en-US" dirty="0"/>
              <a:t>) {</a:t>
            </a:r>
          </a:p>
          <a:p>
            <a:pPr marL="0" indent="0">
              <a:buNone/>
            </a:pPr>
            <a:r>
              <a:rPr lang="en-US" dirty="0"/>
              <a:t>if (</a:t>
            </a:r>
            <a:r>
              <a:rPr lang="en-US" dirty="0" err="1"/>
              <a:t>pageFrameCount</a:t>
            </a:r>
            <a:r>
              <a:rPr lang="en-US" dirty="0"/>
              <a:t> &lt; 0)</a:t>
            </a:r>
          </a:p>
          <a:p>
            <a:pPr marL="0" indent="0">
              <a:buNone/>
            </a:pPr>
            <a:r>
              <a:rPr lang="en-US" dirty="0"/>
              <a:t>throw new </a:t>
            </a:r>
            <a:r>
              <a:rPr lang="en-US" dirty="0" err="1"/>
              <a:t>IllegalArgumentException</a:t>
            </a:r>
            <a:r>
              <a:rPr lang="en-US" dirty="0"/>
              <a:t>();</a:t>
            </a:r>
          </a:p>
          <a:p>
            <a:pPr marL="0" indent="0">
              <a:buNone/>
            </a:pPr>
            <a:r>
              <a:rPr lang="en-US" dirty="0" err="1"/>
              <a:t>this.pageFrameCount</a:t>
            </a:r>
            <a:r>
              <a:rPr lang="en-US" dirty="0"/>
              <a:t> = </a:t>
            </a:r>
            <a:r>
              <a:rPr lang="en-US" dirty="0" err="1"/>
              <a:t>pageFrameCount</a:t>
            </a:r>
            <a:r>
              <a:rPr lang="en-US" dirty="0"/>
              <a:t>; </a:t>
            </a:r>
            <a:r>
              <a:rPr lang="en-US" dirty="0" err="1"/>
              <a:t>pageFaultCount</a:t>
            </a:r>
            <a:r>
              <a:rPr lang="en-US" dirty="0"/>
              <a:t> = 0; }</a:t>
            </a:r>
          </a:p>
          <a:p>
            <a:pPr marL="0" indent="0">
              <a:buNone/>
            </a:pPr>
            <a:r>
              <a:rPr lang="en-US" dirty="0"/>
              <a:t>// return - the number of page faults that occurred. public </a:t>
            </a:r>
            <a:r>
              <a:rPr lang="en-US" dirty="0" err="1"/>
              <a:t>int</a:t>
            </a:r>
            <a:r>
              <a:rPr lang="en-US" dirty="0"/>
              <a:t> </a:t>
            </a:r>
            <a:r>
              <a:rPr lang="en-US" dirty="0" err="1"/>
              <a:t>getPageFaultCount</a:t>
            </a:r>
            <a:r>
              <a:rPr lang="en-US" dirty="0"/>
              <a:t>() {</a:t>
            </a:r>
          </a:p>
          <a:p>
            <a:pPr marL="0" indent="0">
              <a:buNone/>
            </a:pPr>
            <a:r>
              <a:rPr lang="en-US" dirty="0"/>
              <a:t>return </a:t>
            </a:r>
            <a:r>
              <a:rPr lang="en-US" dirty="0" err="1"/>
              <a:t>pageFaultCount</a:t>
            </a:r>
            <a:r>
              <a:rPr lang="en-US" dirty="0"/>
              <a:t>;</a:t>
            </a:r>
          </a:p>
          <a:p>
            <a:pPr marL="0" indent="0">
              <a:buNone/>
            </a:pPr>
            <a:r>
              <a:rPr lang="en-US" b="1" dirty="0"/>
              <a:t>}</a:t>
            </a:r>
          </a:p>
          <a:p>
            <a:pPr marL="0" indent="0">
              <a:buNone/>
            </a:pPr>
            <a:r>
              <a:rPr lang="en-US" dirty="0"/>
              <a:t>// </a:t>
            </a:r>
            <a:r>
              <a:rPr lang="en-US" dirty="0" err="1"/>
              <a:t>int</a:t>
            </a:r>
            <a:r>
              <a:rPr lang="en-US" dirty="0"/>
              <a:t> </a:t>
            </a:r>
            <a:r>
              <a:rPr lang="en-US" dirty="0" err="1"/>
              <a:t>pageNumber</a:t>
            </a:r>
            <a:r>
              <a:rPr lang="en-US" dirty="0"/>
              <a:t> - the page number to be inserted</a:t>
            </a:r>
          </a:p>
          <a:p>
            <a:pPr marL="0" indent="0">
              <a:buNone/>
            </a:pPr>
            <a:r>
              <a:rPr lang="en-US" dirty="0"/>
              <a:t>public abstract void insert(</a:t>
            </a:r>
            <a:r>
              <a:rPr lang="en-US" dirty="0" err="1"/>
              <a:t>int</a:t>
            </a:r>
            <a:r>
              <a:rPr lang="en-US" dirty="0"/>
              <a:t> </a:t>
            </a:r>
            <a:r>
              <a:rPr lang="en-US" dirty="0" err="1"/>
              <a:t>pageNumber</a:t>
            </a:r>
            <a:r>
              <a:rPr lang="en-US" dirty="0"/>
              <a:t>); }</a:t>
            </a:r>
          </a:p>
          <a:p>
            <a:pPr marL="0" indent="0">
              <a:buNone/>
            </a:pPr>
            <a:r>
              <a:rPr lang="en-US" dirty="0"/>
              <a:t>	</a:t>
            </a: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122</a:t>
            </a:fld>
            <a:endParaRPr lang="en-US"/>
          </a:p>
        </p:txBody>
      </p:sp>
    </p:spTree>
    <p:extLst>
      <p:ext uri="{BB962C8B-B14F-4D97-AF65-F5344CB8AC3E}">
        <p14:creationId xmlns:p14="http://schemas.microsoft.com/office/powerpoint/2010/main" val="17245929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fontScale="90000"/>
          </a:bodyPr>
          <a:lstStyle/>
          <a:p>
            <a:r>
              <a:rPr lang="en-US" b="1" dirty="0"/>
              <a:t>Programming Project:  Exercise 9.26</a:t>
            </a:r>
            <a:endParaRPr lang="en-US" dirty="0"/>
          </a:p>
        </p:txBody>
      </p:sp>
      <p:sp>
        <p:nvSpPr>
          <p:cNvPr id="3" name="Content Placeholder 2"/>
          <p:cNvSpPr>
            <a:spLocks noGrp="1"/>
          </p:cNvSpPr>
          <p:nvPr>
            <p:ph idx="1"/>
          </p:nvPr>
        </p:nvSpPr>
        <p:spPr>
          <a:xfrm>
            <a:off x="152400" y="1600200"/>
            <a:ext cx="8610600" cy="4873752"/>
          </a:xfrm>
        </p:spPr>
        <p:txBody>
          <a:bodyPr>
            <a:normAutofit fontScale="92500"/>
          </a:bodyPr>
          <a:lstStyle/>
          <a:p>
            <a:pPr marL="0" indent="0">
              <a:buNone/>
            </a:pPr>
            <a:r>
              <a:rPr lang="en-US" dirty="0"/>
              <a:t>Design and implement two classes—LRU and FIFO—that extend </a:t>
            </a:r>
            <a:r>
              <a:rPr lang="en-US" b="1" dirty="0" err="1"/>
              <a:t>ReplacementAlgorithm</a:t>
            </a:r>
            <a:r>
              <a:rPr lang="en-US" dirty="0"/>
              <a:t>. </a:t>
            </a:r>
            <a:endParaRPr lang="en-US" dirty="0" smtClean="0"/>
          </a:p>
          <a:p>
            <a:pPr marL="0" indent="0">
              <a:buNone/>
            </a:pPr>
            <a:r>
              <a:rPr lang="en-US" dirty="0" smtClean="0"/>
              <a:t>Each </a:t>
            </a:r>
            <a:r>
              <a:rPr lang="en-US" dirty="0"/>
              <a:t>of these classes will implement </a:t>
            </a:r>
            <a:r>
              <a:rPr lang="en-US" dirty="0" smtClean="0"/>
              <a:t>the insert</a:t>
            </a:r>
            <a:r>
              <a:rPr lang="en-US" dirty="0"/>
              <a:t>() method, one class using the LRU page-replacement algorithm and the other using the FIFO algorithm.</a:t>
            </a:r>
          </a:p>
          <a:p>
            <a:pPr marL="0" lvl="0" indent="0" fontAlgn="base">
              <a:buNone/>
            </a:pPr>
            <a:r>
              <a:rPr lang="en-US" b="1" dirty="0" err="1"/>
              <a:t>PageGenerator</a:t>
            </a:r>
            <a:r>
              <a:rPr lang="en-US" dirty="0"/>
              <a:t>—a class that generates page-reference strings with page numbers ranging from 0 to 9. The size of the reference string is passed to the </a:t>
            </a:r>
            <a:r>
              <a:rPr lang="en-US" dirty="0" err="1"/>
              <a:t>PageGenerator</a:t>
            </a:r>
            <a:r>
              <a:rPr lang="en-US" dirty="0"/>
              <a:t> constructor. </a:t>
            </a:r>
            <a:endParaRPr lang="en-US" dirty="0" smtClean="0"/>
          </a:p>
          <a:p>
            <a:pPr marL="0" lvl="0" indent="0" fontAlgn="base">
              <a:buNone/>
            </a:pPr>
            <a:r>
              <a:rPr lang="en-US" b="1" dirty="0" err="1" smtClean="0"/>
              <a:t>PageGeneratorobjectisconstructed,thegetReferenceString</a:t>
            </a:r>
            <a:r>
              <a:rPr lang="en-US" b="1" dirty="0"/>
              <a:t>()</a:t>
            </a:r>
            <a:r>
              <a:rPr lang="en-US" dirty="0"/>
              <a:t> method returns the reference string as an array of integers.</a:t>
            </a:r>
          </a:p>
          <a:p>
            <a:pPr marL="0" lvl="0" indent="0" fontAlgn="base">
              <a:buNone/>
            </a:pPr>
            <a:r>
              <a:rPr lang="en-US" b="1" dirty="0"/>
              <a:t>Test</a:t>
            </a:r>
            <a:r>
              <a:rPr lang="en-US" dirty="0"/>
              <a:t>—used to test your FIFO and LRU implementations of the </a:t>
            </a:r>
            <a:r>
              <a:rPr lang="en-US" dirty="0" err="1"/>
              <a:t>ReplacementAlgorithm</a:t>
            </a:r>
            <a:r>
              <a:rPr lang="en-US" dirty="0"/>
              <a:t> abstract class. Test is invoked as</a:t>
            </a:r>
          </a:p>
          <a:p>
            <a:pPr marL="0" indent="0">
              <a:buNone/>
            </a:pPr>
            <a:r>
              <a:rPr lang="en-US" dirty="0"/>
              <a:t>java Test &lt;reference string #&gt; &lt;# of page frames&gt;</a:t>
            </a:r>
          </a:p>
          <a:p>
            <a:pPr marL="0" indent="0">
              <a:buNone/>
            </a:pPr>
            <a:r>
              <a:rPr lang="en-US" dirty="0"/>
              <a:t/>
            </a:r>
            <a:br>
              <a:rPr lang="en-US" dirty="0"/>
            </a:b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123</a:t>
            </a:fld>
            <a:endParaRPr lang="en-US"/>
          </a:p>
        </p:txBody>
      </p:sp>
    </p:spTree>
    <p:extLst>
      <p:ext uri="{BB962C8B-B14F-4D97-AF65-F5344CB8AC3E}">
        <p14:creationId xmlns:p14="http://schemas.microsoft.com/office/powerpoint/2010/main" val="14071136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pPr marL="0" indent="0">
              <a:buNone/>
            </a:pPr>
            <a:r>
              <a:rPr lang="en-US" dirty="0">
                <a:hlinkClick r:id="rId2"/>
              </a:rPr>
              <a:t>http://</a:t>
            </a:r>
            <a:r>
              <a:rPr lang="en-US" dirty="0" smtClean="0">
                <a:hlinkClick r:id="rId2"/>
              </a:rPr>
              <a:t>codex.cs.yale.edu/avi/os-book/OSE2/java-dir/9.pdf</a:t>
            </a:r>
            <a:endParaRPr lang="en-US" dirty="0" smtClean="0"/>
          </a:p>
          <a:p>
            <a:pPr marL="0" indent="0">
              <a:buNone/>
            </a:pPr>
            <a:endParaRPr lang="en-US" dirty="0"/>
          </a:p>
          <a:p>
            <a:pPr marL="0" indent="0">
              <a:buNone/>
            </a:pPr>
            <a:r>
              <a:rPr lang="en-US" dirty="0">
                <a:hlinkClick r:id="rId3"/>
              </a:rPr>
              <a:t>http://cprogrammingguide.wordpress.com/2012/07/10/simulation-of-page-replacement-algorithms-fifo-lru-optimal</a:t>
            </a:r>
            <a:r>
              <a:rPr lang="en-US" dirty="0" smtClean="0">
                <a:hlinkClick r:id="rId3"/>
              </a:rPr>
              <a:t>/</a:t>
            </a:r>
            <a:endParaRPr lang="en-US" dirty="0" smtClean="0"/>
          </a:p>
          <a:p>
            <a:pPr marL="0" indent="0">
              <a:buNone/>
            </a:pPr>
            <a:endParaRPr lang="en-US" dirty="0"/>
          </a:p>
          <a:p>
            <a:pPr marL="0" indent="0">
              <a:buNone/>
            </a:pPr>
            <a:r>
              <a:rPr lang="en-US" dirty="0">
                <a:hlinkClick r:id="rId4"/>
              </a:rPr>
              <a:t>http://codearea.in/page-replacement-algorithms-fifo-lru-optimal/</a:t>
            </a: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124</a:t>
            </a:fld>
            <a:endParaRPr lang="en-US"/>
          </a:p>
        </p:txBody>
      </p:sp>
    </p:spTree>
    <p:extLst>
      <p:ext uri="{BB962C8B-B14F-4D97-AF65-F5344CB8AC3E}">
        <p14:creationId xmlns:p14="http://schemas.microsoft.com/office/powerpoint/2010/main" val="127653367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1- Section 9.1</a:t>
            </a:r>
            <a:endParaRPr lang="en-US" dirty="0"/>
          </a:p>
        </p:txBody>
      </p:sp>
      <p:sp>
        <p:nvSpPr>
          <p:cNvPr id="3" name="Content Placeholder 2"/>
          <p:cNvSpPr>
            <a:spLocks noGrp="1"/>
          </p:cNvSpPr>
          <p:nvPr>
            <p:ph idx="1"/>
          </p:nvPr>
        </p:nvSpPr>
        <p:spPr/>
        <p:txBody>
          <a:bodyPr>
            <a:normAutofit/>
          </a:bodyPr>
          <a:lstStyle/>
          <a:p>
            <a:pPr lvl="0"/>
            <a:r>
              <a:rPr lang="en-US" dirty="0"/>
              <a:t>Which of the following is a benefit of allowing a program that is only partially in memory to execute?</a:t>
            </a:r>
          </a:p>
          <a:p>
            <a:pPr marL="822960" lvl="1" indent="-457200">
              <a:buFont typeface="+mj-lt"/>
              <a:buAutoNum type="alphaUcPeriod"/>
            </a:pPr>
            <a:r>
              <a:rPr lang="en-US" sz="2400" dirty="0"/>
              <a:t>Programs can be written to use more memory than is available in physical memory.</a:t>
            </a:r>
          </a:p>
          <a:p>
            <a:pPr marL="822960" lvl="1" indent="-457200">
              <a:buFont typeface="+mj-lt"/>
              <a:buAutoNum type="alphaUcPeriod"/>
            </a:pPr>
            <a:r>
              <a:rPr lang="en-US" sz="2400" dirty="0"/>
              <a:t>CPU utilization and throughput is increased.</a:t>
            </a:r>
          </a:p>
          <a:p>
            <a:pPr marL="822960" lvl="1" indent="-457200">
              <a:buFont typeface="+mj-lt"/>
              <a:buAutoNum type="alphaUcPeriod"/>
            </a:pPr>
            <a:r>
              <a:rPr lang="en-US" sz="2400" dirty="0"/>
              <a:t>Less I/O is needed to load or swap each user program into memory.</a:t>
            </a:r>
          </a:p>
          <a:p>
            <a:pPr marL="822960" lvl="1" indent="-457200">
              <a:buFont typeface="+mj-lt"/>
              <a:buAutoNum type="alphaUcPeriod"/>
            </a:pPr>
            <a:r>
              <a:rPr lang="en-US" sz="2400" b="1" i="1" dirty="0"/>
              <a:t>All of the above</a:t>
            </a:r>
          </a:p>
          <a:p>
            <a:pPr marL="0" indent="0">
              <a:buNone/>
            </a:pP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125</a:t>
            </a:fld>
            <a:endParaRPr lang="en-US"/>
          </a:p>
        </p:txBody>
      </p:sp>
    </p:spTree>
    <p:extLst>
      <p:ext uri="{BB962C8B-B14F-4D97-AF65-F5344CB8AC3E}">
        <p14:creationId xmlns:p14="http://schemas.microsoft.com/office/powerpoint/2010/main" val="65185134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2 - Section 9.4.2</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Suppose we have the following page accesses: 1 2 3 4 2 3 4 1 2 1 1 3 1 4 and that there are three frames within our system. Using the FIFO replacement algorithm, what is the number of page faults for the given reference string?</a:t>
            </a:r>
          </a:p>
          <a:p>
            <a:pPr marL="822960" lvl="1" indent="-457200">
              <a:buFont typeface="+mj-lt"/>
              <a:buAutoNum type="alphaUcPeriod"/>
            </a:pPr>
            <a:r>
              <a:rPr lang="en-US" sz="2400" dirty="0"/>
              <a:t>14</a:t>
            </a:r>
          </a:p>
          <a:p>
            <a:pPr marL="822960" lvl="1" indent="-457200">
              <a:buFont typeface="+mj-lt"/>
              <a:buAutoNum type="alphaUcPeriod"/>
            </a:pPr>
            <a:r>
              <a:rPr lang="en-US" sz="2400" b="1" i="1" dirty="0"/>
              <a:t>8</a:t>
            </a:r>
          </a:p>
          <a:p>
            <a:pPr marL="822960" lvl="1" indent="-457200">
              <a:buFont typeface="+mj-lt"/>
              <a:buAutoNum type="alphaUcPeriod"/>
            </a:pPr>
            <a:r>
              <a:rPr lang="en-US" sz="2400" dirty="0"/>
              <a:t>13</a:t>
            </a:r>
          </a:p>
          <a:p>
            <a:pPr marL="822960" lvl="1" indent="-457200">
              <a:buFont typeface="+mj-lt"/>
              <a:buAutoNum type="alphaUcPeriod"/>
            </a:pPr>
            <a:r>
              <a:rPr lang="en-US" sz="2400" dirty="0"/>
              <a:t>10</a:t>
            </a:r>
          </a:p>
          <a:p>
            <a:pPr marL="0" indent="0">
              <a:buNone/>
            </a:pP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126</a:t>
            </a:fld>
            <a:endParaRPr lang="en-US"/>
          </a:p>
        </p:txBody>
      </p:sp>
    </p:spTree>
    <p:extLst>
      <p:ext uri="{BB962C8B-B14F-4D97-AF65-F5344CB8AC3E}">
        <p14:creationId xmlns:p14="http://schemas.microsoft.com/office/powerpoint/2010/main" val="134650257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3 – Section 9.4.2</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Suppose we have the following page accesses: 1 2 3 4 2 3 4 1 2 1 1 3 1 4 and that there are three frames within our system. Using the FIFO replacement algorithm, what will be the final configuration of the three frames following the execution of the given reference string?</a:t>
            </a:r>
          </a:p>
          <a:p>
            <a:pPr marL="822960" lvl="1" indent="-457200">
              <a:buFont typeface="+mj-lt"/>
              <a:buAutoNum type="alphaUcPeriod"/>
            </a:pPr>
            <a:r>
              <a:rPr lang="en-US" sz="2400" dirty="0"/>
              <a:t>4, 1, 3</a:t>
            </a:r>
          </a:p>
          <a:p>
            <a:pPr marL="822960" lvl="1" indent="-457200">
              <a:buFont typeface="+mj-lt"/>
              <a:buAutoNum type="alphaUcPeriod"/>
            </a:pPr>
            <a:r>
              <a:rPr lang="en-US" sz="2400" dirty="0"/>
              <a:t>3, 1, 4</a:t>
            </a:r>
          </a:p>
          <a:p>
            <a:pPr marL="822960" lvl="1" indent="-457200">
              <a:buFont typeface="+mj-lt"/>
              <a:buAutoNum type="alphaUcPeriod"/>
            </a:pPr>
            <a:r>
              <a:rPr lang="en-US" sz="2400" dirty="0"/>
              <a:t>4, 2, 3</a:t>
            </a:r>
          </a:p>
          <a:p>
            <a:pPr marL="822960" lvl="1" indent="-457200">
              <a:buFont typeface="+mj-lt"/>
              <a:buAutoNum type="alphaUcPeriod"/>
            </a:pPr>
            <a:r>
              <a:rPr lang="en-US" sz="2400" b="1" i="1" dirty="0"/>
              <a:t>3, 4, </a:t>
            </a:r>
            <a:r>
              <a:rPr lang="en-US" sz="2400" b="1" i="1" dirty="0" smtClean="0"/>
              <a:t>2</a:t>
            </a:r>
            <a:r>
              <a:rPr lang="en-US" dirty="0"/>
              <a:t> </a:t>
            </a:r>
          </a:p>
          <a:p>
            <a:pPr marL="0" indent="0">
              <a:buNone/>
            </a:pP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127</a:t>
            </a:fld>
            <a:endParaRPr lang="en-US"/>
          </a:p>
        </p:txBody>
      </p:sp>
    </p:spTree>
    <p:extLst>
      <p:ext uri="{BB962C8B-B14F-4D97-AF65-F5344CB8AC3E}">
        <p14:creationId xmlns:p14="http://schemas.microsoft.com/office/powerpoint/2010/main" val="111232417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4 – Section 9.4.4</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Given the reference string of page accesses: 1 2 3 4 2 3 4 1 2 1 1 3 1 4 and a system with three page frames, what is the final configuration of the three frames after the LRU algorithm is applied?</a:t>
            </a:r>
          </a:p>
          <a:p>
            <a:pPr marL="822960" lvl="1" indent="-457200">
              <a:buFont typeface="+mj-lt"/>
              <a:buAutoNum type="alphaUcPeriod"/>
            </a:pPr>
            <a:r>
              <a:rPr lang="en-US" sz="2400" dirty="0"/>
              <a:t>1, 3, 4</a:t>
            </a:r>
          </a:p>
          <a:p>
            <a:pPr marL="822960" lvl="1" indent="-457200">
              <a:buFont typeface="+mj-lt"/>
              <a:buAutoNum type="alphaUcPeriod"/>
            </a:pPr>
            <a:r>
              <a:rPr lang="en-US" sz="2400" b="1" i="1" dirty="0"/>
              <a:t>3, 1, 4</a:t>
            </a:r>
          </a:p>
          <a:p>
            <a:pPr marL="822960" lvl="1" indent="-457200">
              <a:buFont typeface="+mj-lt"/>
              <a:buAutoNum type="alphaUcPeriod"/>
            </a:pPr>
            <a:r>
              <a:rPr lang="en-US" sz="2400" dirty="0"/>
              <a:t>4, 1, 2</a:t>
            </a:r>
          </a:p>
          <a:p>
            <a:pPr marL="822960" lvl="1" indent="-457200">
              <a:buFont typeface="+mj-lt"/>
              <a:buAutoNum type="alphaUcPeriod"/>
            </a:pPr>
            <a:r>
              <a:rPr lang="en-US" sz="2400" dirty="0"/>
              <a:t>1, 2, </a:t>
            </a:r>
            <a:r>
              <a:rPr lang="en-US" sz="2400" dirty="0" smtClean="0"/>
              <a:t>3</a:t>
            </a:r>
            <a:endParaRPr lang="en-US" sz="2400"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128</a:t>
            </a:fld>
            <a:endParaRPr lang="en-US"/>
          </a:p>
        </p:txBody>
      </p:sp>
    </p:spTree>
    <p:extLst>
      <p:ext uri="{BB962C8B-B14F-4D97-AF65-F5344CB8AC3E}">
        <p14:creationId xmlns:p14="http://schemas.microsoft.com/office/powerpoint/2010/main" val="192001478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5 – section 9.4</a:t>
            </a:r>
            <a:endParaRPr lang="en-US" dirty="0"/>
          </a:p>
        </p:txBody>
      </p:sp>
      <p:sp>
        <p:nvSpPr>
          <p:cNvPr id="3" name="Content Placeholder 2"/>
          <p:cNvSpPr>
            <a:spLocks noGrp="1"/>
          </p:cNvSpPr>
          <p:nvPr>
            <p:ph idx="1"/>
          </p:nvPr>
        </p:nvSpPr>
        <p:spPr/>
        <p:txBody>
          <a:bodyPr>
            <a:normAutofit/>
          </a:bodyPr>
          <a:lstStyle/>
          <a:p>
            <a:pPr lvl="0"/>
            <a:r>
              <a:rPr lang="en-US" dirty="0"/>
              <a:t>_____ is the algorithm implemented on most systems.</a:t>
            </a:r>
          </a:p>
          <a:p>
            <a:pPr marL="822960" lvl="1" indent="-457200">
              <a:buFont typeface="+mj-lt"/>
              <a:buAutoNum type="alphaUcPeriod"/>
            </a:pPr>
            <a:r>
              <a:rPr lang="en-US" sz="2400" dirty="0"/>
              <a:t>FIFO</a:t>
            </a:r>
          </a:p>
          <a:p>
            <a:pPr marL="822960" lvl="1" indent="-457200">
              <a:buFont typeface="+mj-lt"/>
              <a:buAutoNum type="alphaUcPeriod"/>
            </a:pPr>
            <a:r>
              <a:rPr lang="en-US" sz="2400" dirty="0"/>
              <a:t>Least frequently used</a:t>
            </a:r>
          </a:p>
          <a:p>
            <a:pPr marL="822960" lvl="1" indent="-457200">
              <a:buFont typeface="+mj-lt"/>
              <a:buAutoNum type="alphaUcPeriod"/>
            </a:pPr>
            <a:r>
              <a:rPr lang="en-US" sz="2400" dirty="0"/>
              <a:t>Most frequently used</a:t>
            </a:r>
          </a:p>
          <a:p>
            <a:pPr marL="822960" lvl="1" indent="-457200">
              <a:buFont typeface="+mj-lt"/>
              <a:buAutoNum type="alphaUcPeriod"/>
            </a:pPr>
            <a:r>
              <a:rPr lang="en-US" sz="2400" b="1" i="1" dirty="0" smtClean="0"/>
              <a:t>LRU</a:t>
            </a: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129</a:t>
            </a:fld>
            <a:endParaRPr lang="en-US"/>
          </a:p>
        </p:txBody>
      </p:sp>
    </p:spTree>
    <p:extLst>
      <p:ext uri="{BB962C8B-B14F-4D97-AF65-F5344CB8AC3E}">
        <p14:creationId xmlns:p14="http://schemas.microsoft.com/office/powerpoint/2010/main" val="446515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Section 1.1.1</a:t>
            </a:r>
            <a:endParaRPr lang="en-US" dirty="0"/>
          </a:p>
        </p:txBody>
      </p:sp>
      <p:sp>
        <p:nvSpPr>
          <p:cNvPr id="3" name="Content Placeholder 2"/>
          <p:cNvSpPr>
            <a:spLocks noGrp="1"/>
          </p:cNvSpPr>
          <p:nvPr>
            <p:ph idx="1"/>
          </p:nvPr>
        </p:nvSpPr>
        <p:spPr/>
        <p:txBody>
          <a:bodyPr/>
          <a:lstStyle/>
          <a:p>
            <a:pPr marL="0" lvl="0" indent="0">
              <a:buNone/>
            </a:pPr>
            <a:r>
              <a:rPr lang="en-US" dirty="0" smtClean="0"/>
              <a:t>True/</a:t>
            </a:r>
            <a:r>
              <a:rPr lang="en-US" b="1" i="1" dirty="0" smtClean="0"/>
              <a:t>False</a:t>
            </a:r>
          </a:p>
          <a:p>
            <a:pPr marL="0" lvl="0" indent="0">
              <a:buNone/>
            </a:pPr>
            <a:r>
              <a:rPr lang="en-US" dirty="0" smtClean="0"/>
              <a:t>All </a:t>
            </a:r>
            <a:r>
              <a:rPr lang="en-US" dirty="0"/>
              <a:t>computer systems have some sort of user interaction.</a:t>
            </a:r>
          </a:p>
          <a:p>
            <a:pPr marL="0" indent="0">
              <a:buNone/>
            </a:pPr>
            <a:endParaRPr lang="en-US" dirty="0"/>
          </a:p>
        </p:txBody>
      </p:sp>
    </p:spTree>
    <p:extLst>
      <p:ext uri="{BB962C8B-B14F-4D97-AF65-F5344CB8AC3E}">
        <p14:creationId xmlns:p14="http://schemas.microsoft.com/office/powerpoint/2010/main" val="335703165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6 – section 9.6</a:t>
            </a:r>
            <a:endParaRPr lang="en-US" dirty="0"/>
          </a:p>
        </p:txBody>
      </p:sp>
      <p:sp>
        <p:nvSpPr>
          <p:cNvPr id="3" name="Content Placeholder 2"/>
          <p:cNvSpPr>
            <a:spLocks noGrp="1"/>
          </p:cNvSpPr>
          <p:nvPr>
            <p:ph idx="1"/>
          </p:nvPr>
        </p:nvSpPr>
        <p:spPr/>
        <p:txBody>
          <a:bodyPr/>
          <a:lstStyle/>
          <a:p>
            <a:pPr lvl="0"/>
            <a:r>
              <a:rPr lang="en-US" dirty="0"/>
              <a:t>_____ occurs when a process spends more time paging than executing.</a:t>
            </a:r>
          </a:p>
          <a:p>
            <a:pPr marL="822960" lvl="1" indent="-457200">
              <a:buFont typeface="+mj-lt"/>
              <a:buAutoNum type="alphaUcPeriod"/>
            </a:pPr>
            <a:r>
              <a:rPr lang="en-US" sz="2400" b="1" i="1" dirty="0"/>
              <a:t>Thrashing</a:t>
            </a:r>
          </a:p>
          <a:p>
            <a:pPr marL="822960" lvl="1" indent="-457200">
              <a:buFont typeface="+mj-lt"/>
              <a:buAutoNum type="alphaUcPeriod"/>
            </a:pPr>
            <a:r>
              <a:rPr lang="en-US" sz="2400" dirty="0"/>
              <a:t>Memory-mapping</a:t>
            </a:r>
          </a:p>
          <a:p>
            <a:pPr marL="822960" lvl="1" indent="-457200">
              <a:buFont typeface="+mj-lt"/>
              <a:buAutoNum type="alphaUcPeriod"/>
            </a:pPr>
            <a:r>
              <a:rPr lang="en-US" sz="2400" dirty="0"/>
              <a:t>Demand paging</a:t>
            </a:r>
          </a:p>
          <a:p>
            <a:pPr marL="822960" lvl="1" indent="-457200">
              <a:buFont typeface="+mj-lt"/>
              <a:buAutoNum type="alphaUcPeriod"/>
            </a:pPr>
            <a:r>
              <a:rPr lang="en-US" sz="2400" dirty="0" smtClean="0"/>
              <a:t>Swapping</a:t>
            </a:r>
            <a:endParaRPr lang="en-US" sz="2400"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130</a:t>
            </a:fld>
            <a:endParaRPr lang="en-US"/>
          </a:p>
        </p:txBody>
      </p:sp>
    </p:spTree>
    <p:extLst>
      <p:ext uri="{BB962C8B-B14F-4D97-AF65-F5344CB8AC3E}">
        <p14:creationId xmlns:p14="http://schemas.microsoft.com/office/powerpoint/2010/main" val="220893268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7 – section 9.7</a:t>
            </a:r>
            <a:endParaRPr lang="en-US" dirty="0"/>
          </a:p>
        </p:txBody>
      </p:sp>
      <p:sp>
        <p:nvSpPr>
          <p:cNvPr id="3" name="Content Placeholder 2"/>
          <p:cNvSpPr>
            <a:spLocks noGrp="1"/>
          </p:cNvSpPr>
          <p:nvPr>
            <p:ph idx="1"/>
          </p:nvPr>
        </p:nvSpPr>
        <p:spPr/>
        <p:txBody>
          <a:bodyPr/>
          <a:lstStyle/>
          <a:p>
            <a:pPr marL="0" lvl="0" indent="0">
              <a:buNone/>
            </a:pPr>
            <a:r>
              <a:rPr lang="en-US" dirty="0"/>
              <a:t>______ allows a portion of a virtual address space to be logically associated with a file.</a:t>
            </a:r>
          </a:p>
          <a:p>
            <a:pPr marL="822960" lvl="1" indent="-457200">
              <a:buFont typeface="+mj-lt"/>
              <a:buAutoNum type="alphaUcPeriod"/>
            </a:pPr>
            <a:r>
              <a:rPr lang="en-US" sz="2400" b="1" i="1" dirty="0"/>
              <a:t>Memory-mapping</a:t>
            </a:r>
          </a:p>
          <a:p>
            <a:pPr marL="822960" lvl="1" indent="-457200">
              <a:buFont typeface="+mj-lt"/>
              <a:buAutoNum type="alphaUcPeriod"/>
            </a:pPr>
            <a:r>
              <a:rPr lang="en-US" sz="2400" dirty="0"/>
              <a:t>Shared memory</a:t>
            </a:r>
          </a:p>
          <a:p>
            <a:pPr marL="822960" lvl="1" indent="-457200">
              <a:buFont typeface="+mj-lt"/>
              <a:buAutoNum type="alphaUcPeriod"/>
            </a:pPr>
            <a:r>
              <a:rPr lang="en-US" sz="2400" dirty="0"/>
              <a:t>Slab allocation</a:t>
            </a:r>
          </a:p>
          <a:p>
            <a:pPr marL="822960" lvl="1" indent="-457200">
              <a:buFont typeface="+mj-lt"/>
              <a:buAutoNum type="alphaUcPeriod"/>
            </a:pPr>
            <a:r>
              <a:rPr lang="en-US" sz="2400" dirty="0"/>
              <a:t>Locality of reference</a:t>
            </a:r>
          </a:p>
          <a:p>
            <a:pPr marL="0" indent="0">
              <a:buNone/>
            </a:pP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131</a:t>
            </a:fld>
            <a:endParaRPr lang="en-US"/>
          </a:p>
        </p:txBody>
      </p:sp>
    </p:spTree>
    <p:extLst>
      <p:ext uri="{BB962C8B-B14F-4D97-AF65-F5344CB8AC3E}">
        <p14:creationId xmlns:p14="http://schemas.microsoft.com/office/powerpoint/2010/main" val="305740608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8 – Section 9.1</a:t>
            </a:r>
            <a:endParaRPr lang="en-US" dirty="0"/>
          </a:p>
        </p:txBody>
      </p:sp>
      <p:sp>
        <p:nvSpPr>
          <p:cNvPr id="3" name="Content Placeholder 2"/>
          <p:cNvSpPr>
            <a:spLocks noGrp="1"/>
          </p:cNvSpPr>
          <p:nvPr>
            <p:ph idx="1"/>
          </p:nvPr>
        </p:nvSpPr>
        <p:spPr/>
        <p:txBody>
          <a:bodyPr/>
          <a:lstStyle/>
          <a:p>
            <a:pPr marL="0" lvl="0" indent="0">
              <a:buNone/>
            </a:pPr>
            <a:r>
              <a:rPr lang="en-US" dirty="0" smtClean="0"/>
              <a:t>True/</a:t>
            </a:r>
            <a:r>
              <a:rPr lang="en-US" b="1" dirty="0" smtClean="0"/>
              <a:t>False</a:t>
            </a:r>
          </a:p>
          <a:p>
            <a:pPr marL="0" lvl="0" indent="0">
              <a:buNone/>
            </a:pPr>
            <a:endParaRPr lang="en-US" dirty="0" smtClean="0"/>
          </a:p>
          <a:p>
            <a:pPr marL="0" lvl="0" indent="0">
              <a:buNone/>
            </a:pPr>
            <a:r>
              <a:rPr lang="en-US" dirty="0"/>
              <a:t>In general, virtual memory decreases the degree of multiprogramming in a system</a:t>
            </a:r>
            <a:r>
              <a:rPr lang="en-US" dirty="0" smtClean="0"/>
              <a:t>.</a:t>
            </a: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132</a:t>
            </a:fld>
            <a:endParaRPr lang="en-US"/>
          </a:p>
        </p:txBody>
      </p:sp>
    </p:spTree>
    <p:extLst>
      <p:ext uri="{BB962C8B-B14F-4D97-AF65-F5344CB8AC3E}">
        <p14:creationId xmlns:p14="http://schemas.microsoft.com/office/powerpoint/2010/main" val="326728181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9 – section 9.2.2</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How is the effective access time computed for a demand-paged memory system?</a:t>
            </a:r>
          </a:p>
          <a:p>
            <a:pPr marL="0" indent="0">
              <a:buNone/>
            </a:pPr>
            <a:r>
              <a:rPr lang="en-US" dirty="0"/>
              <a:t> </a:t>
            </a:r>
          </a:p>
          <a:p>
            <a:pPr marL="0" indent="0">
              <a:buNone/>
            </a:pPr>
            <a:r>
              <a:rPr lang="en-US" b="1" dirty="0"/>
              <a:t>Answer: </a:t>
            </a:r>
            <a:r>
              <a:rPr lang="en-US" dirty="0"/>
              <a:t>In order to compute the effective access time, it is necessary to know the average memory access time of the system, the probability of a page fault, and the time necessary to service a page fault. The effective access time can then be computed using the formula: </a:t>
            </a:r>
          </a:p>
          <a:p>
            <a:pPr marL="0" indent="0">
              <a:buNone/>
            </a:pPr>
            <a:r>
              <a:rPr lang="en-US" b="1" dirty="0"/>
              <a:t>effective access time = (1 – probability of page fault) * memory access time + probability of page fault * page fault time</a:t>
            </a:r>
            <a:r>
              <a:rPr lang="en-US" b="1" dirty="0" smtClean="0"/>
              <a:t>.</a:t>
            </a:r>
            <a:endParaRPr lang="en-US" b="1"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133</a:t>
            </a:fld>
            <a:endParaRPr lang="en-US"/>
          </a:p>
        </p:txBody>
      </p:sp>
    </p:spTree>
    <p:extLst>
      <p:ext uri="{BB962C8B-B14F-4D97-AF65-F5344CB8AC3E}">
        <p14:creationId xmlns:p14="http://schemas.microsoft.com/office/powerpoint/2010/main" val="397534286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10 – section 9.8</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Which of the following statements is false with regard to allocating kernel memory?</a:t>
            </a:r>
          </a:p>
          <a:p>
            <a:pPr marL="822960" lvl="1" indent="-457200">
              <a:buFont typeface="+mj-lt"/>
              <a:buAutoNum type="alphaUcPeriod"/>
            </a:pPr>
            <a:r>
              <a:rPr lang="en-US" sz="2400" dirty="0"/>
              <a:t>Slab allocation does not suffer from fragmentation.</a:t>
            </a:r>
          </a:p>
          <a:p>
            <a:pPr marL="822960" lvl="1" indent="-457200">
              <a:buFont typeface="+mj-lt"/>
              <a:buAutoNum type="alphaUcPeriod"/>
            </a:pPr>
            <a:r>
              <a:rPr lang="en-US" sz="2400" dirty="0"/>
              <a:t>Adjacent segments can be combined into one larger segment with the buddy system.</a:t>
            </a:r>
          </a:p>
          <a:p>
            <a:pPr marL="822960" lvl="1" indent="-457200">
              <a:buFont typeface="+mj-lt"/>
              <a:buAutoNum type="alphaUcPeriod"/>
            </a:pPr>
            <a:r>
              <a:rPr lang="en-US" sz="2400" b="1" i="1" dirty="0"/>
              <a:t>Because the kernel requests memory of varying sizes, some of which may be quite small, the system does not have to be concerned about wasting memory.</a:t>
            </a:r>
          </a:p>
          <a:p>
            <a:pPr marL="822960" lvl="1" indent="-457200">
              <a:buFont typeface="+mj-lt"/>
              <a:buAutoNum type="alphaUcPeriod"/>
            </a:pPr>
            <a:r>
              <a:rPr lang="en-US" sz="2400" dirty="0"/>
              <a:t>The slab allocator allows memory requests to be satisfied very quickly.</a:t>
            </a:r>
          </a:p>
          <a:p>
            <a:pPr marL="0" indent="0">
              <a:buNone/>
            </a:pPr>
            <a:r>
              <a:rPr lang="en-US" dirty="0"/>
              <a:t> </a:t>
            </a: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134</a:t>
            </a:fld>
            <a:endParaRPr lang="en-US"/>
          </a:p>
        </p:txBody>
      </p:sp>
    </p:spTree>
    <p:extLst>
      <p:ext uri="{BB962C8B-B14F-4D97-AF65-F5344CB8AC3E}">
        <p14:creationId xmlns:p14="http://schemas.microsoft.com/office/powerpoint/2010/main" val="20927181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10.6</a:t>
            </a:r>
            <a:r>
              <a:rPr lang="en-US" dirty="0"/>
              <a:t/>
            </a:r>
            <a:br>
              <a:rPr lang="en-US" dirty="0"/>
            </a:br>
            <a:endParaRPr lang="en-US" dirty="0"/>
          </a:p>
        </p:txBody>
      </p:sp>
      <p:sp>
        <p:nvSpPr>
          <p:cNvPr id="3" name="Content Placeholder 2"/>
          <p:cNvSpPr>
            <a:spLocks noGrp="1"/>
          </p:cNvSpPr>
          <p:nvPr>
            <p:ph sz="quarter" idx="1"/>
          </p:nvPr>
        </p:nvSpPr>
        <p:spPr>
          <a:xfrm>
            <a:off x="457200" y="1600200"/>
            <a:ext cx="8458200" cy="4873752"/>
          </a:xfrm>
        </p:spPr>
        <p:txBody>
          <a:bodyPr>
            <a:normAutofit/>
          </a:bodyPr>
          <a:lstStyle/>
          <a:p>
            <a:pPr marL="0" indent="0">
              <a:buNone/>
            </a:pPr>
            <a:r>
              <a:rPr lang="en-US" dirty="0" smtClean="0"/>
              <a:t>If </a:t>
            </a:r>
            <a:r>
              <a:rPr lang="en-US" dirty="0"/>
              <a:t>the operating system knew that a certain application was going to access file data in a sequential manner, how could it exploit this information to improve performance?</a:t>
            </a:r>
          </a:p>
          <a:p>
            <a:pPr marL="0" indent="0">
              <a:buNone/>
            </a:pPr>
            <a:r>
              <a:rPr lang="en-US" b="1" dirty="0"/>
              <a:t>Answer:</a:t>
            </a:r>
          </a:p>
          <a:p>
            <a:pPr marL="0" indent="0">
              <a:buNone/>
            </a:pPr>
            <a:r>
              <a:rPr lang="en-US" dirty="0"/>
              <a:t>When a block is accessed, the file system could </a:t>
            </a:r>
            <a:r>
              <a:rPr lang="en-US" dirty="0" err="1"/>
              <a:t>prefetch</a:t>
            </a:r>
            <a:r>
              <a:rPr lang="en-US" dirty="0"/>
              <a:t> the </a:t>
            </a:r>
            <a:r>
              <a:rPr lang="en-US" dirty="0" smtClean="0"/>
              <a:t>subsequent blocks </a:t>
            </a:r>
            <a:r>
              <a:rPr lang="en-US" dirty="0"/>
              <a:t>in anticipation of future requests to these blocks. This prefetching</a:t>
            </a:r>
          </a:p>
          <a:p>
            <a:pPr marL="0" indent="0">
              <a:buNone/>
            </a:pPr>
            <a:r>
              <a:rPr lang="en-US" dirty="0" smtClean="0"/>
              <a:t>Optimization would </a:t>
            </a:r>
            <a:r>
              <a:rPr lang="en-US" dirty="0"/>
              <a:t>reduce </a:t>
            </a:r>
            <a:r>
              <a:rPr lang="en-US" dirty="0" smtClean="0"/>
              <a:t>the waiting </a:t>
            </a:r>
            <a:r>
              <a:rPr lang="en-US" dirty="0"/>
              <a:t>time experienced by the </a:t>
            </a:r>
            <a:r>
              <a:rPr lang="en-US" dirty="0" smtClean="0"/>
              <a:t>process for </a:t>
            </a:r>
            <a:r>
              <a:rPr lang="en-US" dirty="0"/>
              <a:t>future requests.</a:t>
            </a: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2E88D43-8AAA-45AA-847D-F920ED8D7372}" type="slidenum">
              <a:rPr lang="en-US" smtClean="0"/>
              <a:t>135</a:t>
            </a:fld>
            <a:endParaRPr lang="en-US"/>
          </a:p>
        </p:txBody>
      </p:sp>
    </p:spTree>
    <p:extLst>
      <p:ext uri="{BB962C8B-B14F-4D97-AF65-F5344CB8AC3E}">
        <p14:creationId xmlns:p14="http://schemas.microsoft.com/office/powerpoint/2010/main" val="18679213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10.7</a:t>
            </a:r>
            <a:endParaRPr lang="en-US" dirty="0"/>
          </a:p>
        </p:txBody>
      </p:sp>
      <p:sp>
        <p:nvSpPr>
          <p:cNvPr id="3" name="Content Placeholder 2"/>
          <p:cNvSpPr>
            <a:spLocks noGrp="1"/>
          </p:cNvSpPr>
          <p:nvPr>
            <p:ph sz="quarter" idx="1"/>
          </p:nvPr>
        </p:nvSpPr>
        <p:spPr/>
        <p:txBody>
          <a:bodyPr>
            <a:normAutofit fontScale="92500"/>
          </a:bodyPr>
          <a:lstStyle/>
          <a:p>
            <a:pPr marL="0" indent="0">
              <a:buNone/>
            </a:pPr>
            <a:r>
              <a:rPr lang="en-US" dirty="0" smtClean="0"/>
              <a:t>Give </a:t>
            </a:r>
            <a:r>
              <a:rPr lang="en-US" dirty="0"/>
              <a:t>an example of an application that could benefit from operating- system support for random access to indexed files.</a:t>
            </a:r>
          </a:p>
          <a:p>
            <a:pPr marL="0" indent="0">
              <a:buNone/>
            </a:pPr>
            <a:endParaRPr lang="en-US" b="1" dirty="0" smtClean="0"/>
          </a:p>
          <a:p>
            <a:pPr marL="0" indent="0">
              <a:buNone/>
            </a:pPr>
            <a:r>
              <a:rPr lang="en-US" b="1" dirty="0" smtClean="0"/>
              <a:t>Answer</a:t>
            </a:r>
            <a:r>
              <a:rPr lang="en-US" b="1" dirty="0"/>
              <a:t>:</a:t>
            </a:r>
          </a:p>
          <a:p>
            <a:pPr marL="0" indent="0">
              <a:buNone/>
            </a:pPr>
            <a:r>
              <a:rPr lang="en-US" dirty="0"/>
              <a:t>An application that maintains a database of entries could benefit from</a:t>
            </a:r>
          </a:p>
          <a:p>
            <a:pPr marL="0" indent="0">
              <a:buNone/>
            </a:pPr>
            <a:r>
              <a:rPr lang="en-US" dirty="0"/>
              <a:t>such support. For instance, if a program is maintaining a student</a:t>
            </a:r>
          </a:p>
          <a:p>
            <a:pPr marL="0" indent="0">
              <a:buNone/>
            </a:pPr>
            <a:r>
              <a:rPr lang="en-US" dirty="0"/>
              <a:t>database, then accesses to the database cannot be modeled by any</a:t>
            </a:r>
          </a:p>
          <a:p>
            <a:pPr marL="0" indent="0">
              <a:buNone/>
            </a:pPr>
            <a:r>
              <a:rPr lang="en-US" dirty="0"/>
              <a:t>predetermined access pattern. The access to records are random and</a:t>
            </a:r>
          </a:p>
          <a:p>
            <a:pPr marL="0" indent="0">
              <a:buNone/>
            </a:pPr>
            <a:r>
              <a:rPr lang="en-US" dirty="0"/>
              <a:t>locating the records would be more efficient if the operating system</a:t>
            </a:r>
          </a:p>
          <a:p>
            <a:pPr marL="0" indent="0">
              <a:buNone/>
            </a:pPr>
            <a:r>
              <a:rPr lang="en-US" dirty="0"/>
              <a:t>were to provide some form of tree-based index.</a:t>
            </a: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2E88D43-8AAA-45AA-847D-F920ED8D7372}" type="slidenum">
              <a:rPr lang="en-US" smtClean="0"/>
              <a:t>136</a:t>
            </a:fld>
            <a:endParaRPr lang="en-US"/>
          </a:p>
        </p:txBody>
      </p:sp>
    </p:spTree>
    <p:extLst>
      <p:ext uri="{BB962C8B-B14F-4D97-AF65-F5344CB8AC3E}">
        <p14:creationId xmlns:p14="http://schemas.microsoft.com/office/powerpoint/2010/main" val="132668736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11.7</a:t>
            </a:r>
            <a:r>
              <a:rPr lang="en-US" dirty="0"/>
              <a:t/>
            </a:r>
            <a:br>
              <a:rPr lang="en-US" dirty="0"/>
            </a:br>
            <a:endParaRPr lang="en-US" dirty="0"/>
          </a:p>
        </p:txBody>
      </p:sp>
      <p:sp>
        <p:nvSpPr>
          <p:cNvPr id="3" name="Content Placeholder 2"/>
          <p:cNvSpPr>
            <a:spLocks noGrp="1"/>
          </p:cNvSpPr>
          <p:nvPr>
            <p:ph sz="quarter" idx="1"/>
          </p:nvPr>
        </p:nvSpPr>
        <p:spPr>
          <a:xfrm>
            <a:off x="381000" y="1219200"/>
            <a:ext cx="8229600" cy="4525963"/>
          </a:xfrm>
        </p:spPr>
        <p:txBody>
          <a:bodyPr>
            <a:normAutofit/>
          </a:bodyPr>
          <a:lstStyle/>
          <a:p>
            <a:pPr marL="0" indent="0">
              <a:buNone/>
            </a:pPr>
            <a:r>
              <a:rPr lang="en-US" dirty="0" smtClean="0"/>
              <a:t>Consider </a:t>
            </a:r>
            <a:r>
              <a:rPr lang="en-US" dirty="0"/>
              <a:t>a file system on a disk that has both logical and physical block sizes of 512 bytes. Assume that the information about each file is already in memory. For each of the three allocation strategies (contiguous, linked, and indexed), answer these questions:</a:t>
            </a:r>
          </a:p>
          <a:p>
            <a:pPr marL="365760" lvl="1" indent="0">
              <a:buNone/>
            </a:pPr>
            <a:r>
              <a:rPr lang="en-US" dirty="0"/>
              <a:t>a.	How is the logical-to-physical address mapping accomplished in this system? (For the indexed allocation, assume that a file is always less than 512 blocks long.)</a:t>
            </a:r>
          </a:p>
          <a:p>
            <a:pPr marL="365760" lvl="1" indent="0">
              <a:buNone/>
            </a:pPr>
            <a:r>
              <a:rPr lang="en-US" dirty="0"/>
              <a:t>b.	If we are currently at logical block 10 (the last block accessed was block 10) and want to access logical block 4, how many physical blocks must be read from the disk?</a:t>
            </a:r>
          </a:p>
          <a:p>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2E88D43-8AAA-45AA-847D-F920ED8D7372}" type="slidenum">
              <a:rPr lang="en-US" smtClean="0"/>
              <a:t>137</a:t>
            </a:fld>
            <a:endParaRPr lang="en-US"/>
          </a:p>
        </p:txBody>
      </p:sp>
    </p:spTree>
    <p:extLst>
      <p:ext uri="{BB962C8B-B14F-4D97-AF65-F5344CB8AC3E}">
        <p14:creationId xmlns:p14="http://schemas.microsoft.com/office/powerpoint/2010/main" val="348976981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11.7 - Solution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Let </a:t>
            </a:r>
            <a:r>
              <a:rPr lang="en-US" i="1" dirty="0"/>
              <a:t>Z </a:t>
            </a:r>
            <a:r>
              <a:rPr lang="en-US" dirty="0"/>
              <a:t>be the starting file address (block number).</a:t>
            </a:r>
          </a:p>
          <a:p>
            <a:pPr marL="0" indent="0">
              <a:buNone/>
            </a:pPr>
            <a:r>
              <a:rPr lang="en-US" dirty="0"/>
              <a:t>• </a:t>
            </a:r>
            <a:r>
              <a:rPr lang="en-US" b="1" dirty="0"/>
              <a:t>Contiguous</a:t>
            </a:r>
            <a:r>
              <a:rPr lang="en-US" dirty="0"/>
              <a:t>. Divide the logical address by 512 with </a:t>
            </a:r>
            <a:r>
              <a:rPr lang="en-US" i="1" dirty="0"/>
              <a:t>X </a:t>
            </a:r>
            <a:r>
              <a:rPr lang="en-US" dirty="0"/>
              <a:t>and </a:t>
            </a:r>
            <a:r>
              <a:rPr lang="en-US" i="1" dirty="0"/>
              <a:t>Y </a:t>
            </a:r>
            <a:r>
              <a:rPr lang="en-US" dirty="0"/>
              <a:t>the</a:t>
            </a:r>
          </a:p>
          <a:p>
            <a:pPr marL="0" indent="0">
              <a:buNone/>
            </a:pPr>
            <a:r>
              <a:rPr lang="en-US" dirty="0"/>
              <a:t>resulting quotient and remainder respectively.</a:t>
            </a:r>
          </a:p>
          <a:p>
            <a:pPr marL="457200" lvl="1" indent="0">
              <a:buNone/>
            </a:pPr>
            <a:r>
              <a:rPr lang="en-US" dirty="0" smtClean="0"/>
              <a:t>a</a:t>
            </a:r>
            <a:r>
              <a:rPr lang="en-US" dirty="0"/>
              <a:t>. Add </a:t>
            </a:r>
            <a:r>
              <a:rPr lang="en-US" i="1" dirty="0"/>
              <a:t>X </a:t>
            </a:r>
            <a:r>
              <a:rPr lang="en-US" dirty="0"/>
              <a:t>to </a:t>
            </a:r>
            <a:r>
              <a:rPr lang="en-US" i="1" dirty="0"/>
              <a:t>Z </a:t>
            </a:r>
            <a:r>
              <a:rPr lang="en-US" dirty="0"/>
              <a:t>to obtain the physical block number. </a:t>
            </a:r>
            <a:r>
              <a:rPr lang="en-US" i="1" dirty="0"/>
              <a:t>Y </a:t>
            </a:r>
            <a:r>
              <a:rPr lang="en-US" dirty="0"/>
              <a:t>is the</a:t>
            </a:r>
          </a:p>
          <a:p>
            <a:pPr marL="457200" lvl="1" indent="0">
              <a:buNone/>
            </a:pPr>
            <a:r>
              <a:rPr lang="en-US" dirty="0"/>
              <a:t>displacement into that block.</a:t>
            </a:r>
          </a:p>
          <a:p>
            <a:pPr marL="457200" lvl="1" indent="0">
              <a:buNone/>
            </a:pPr>
            <a:r>
              <a:rPr lang="en-US" dirty="0"/>
              <a:t>b. 1</a:t>
            </a:r>
          </a:p>
          <a:p>
            <a:pPr marL="0" indent="0">
              <a:buNone/>
            </a:pPr>
            <a:r>
              <a:rPr lang="en-US" dirty="0"/>
              <a:t>• </a:t>
            </a:r>
            <a:r>
              <a:rPr lang="en-US" b="1" dirty="0"/>
              <a:t>Linked</a:t>
            </a:r>
            <a:r>
              <a:rPr lang="en-US" dirty="0"/>
              <a:t>. Divide the logical physical address by 511 with </a:t>
            </a:r>
            <a:r>
              <a:rPr lang="en-US" i="1" dirty="0"/>
              <a:t>X </a:t>
            </a:r>
            <a:r>
              <a:rPr lang="en-US" dirty="0"/>
              <a:t>and </a:t>
            </a:r>
            <a:r>
              <a:rPr lang="en-US" i="1" dirty="0"/>
              <a:t>Y</a:t>
            </a:r>
          </a:p>
          <a:p>
            <a:pPr marL="0" indent="0">
              <a:buNone/>
            </a:pPr>
            <a:r>
              <a:rPr lang="en-US" dirty="0"/>
              <a:t>the resulting quotient and remainder respectively.</a:t>
            </a:r>
          </a:p>
          <a:p>
            <a:pPr marL="400050" lvl="1" indent="0">
              <a:buNone/>
            </a:pPr>
            <a:r>
              <a:rPr lang="en-US" dirty="0"/>
              <a:t>a. Chase down the linked list (getting </a:t>
            </a:r>
            <a:r>
              <a:rPr lang="en-US" i="1" dirty="0"/>
              <a:t>X </a:t>
            </a:r>
            <a:r>
              <a:rPr lang="en-US" dirty="0"/>
              <a:t>+ 1 blocks). </a:t>
            </a:r>
            <a:r>
              <a:rPr lang="en-US" i="1" dirty="0"/>
              <a:t>Y </a:t>
            </a:r>
            <a:r>
              <a:rPr lang="en-US" dirty="0"/>
              <a:t>+ 1 is the</a:t>
            </a:r>
          </a:p>
          <a:p>
            <a:pPr marL="400050" lvl="1" indent="0">
              <a:buNone/>
            </a:pPr>
            <a:r>
              <a:rPr lang="en-US" dirty="0"/>
              <a:t>displacement into the last physical block.</a:t>
            </a:r>
          </a:p>
          <a:p>
            <a:pPr marL="400050" lvl="1" indent="0">
              <a:buNone/>
            </a:pPr>
            <a:r>
              <a:rPr lang="en-US" dirty="0"/>
              <a:t>b. 4</a:t>
            </a:r>
          </a:p>
          <a:p>
            <a:pPr marL="0" indent="0">
              <a:buNone/>
            </a:pPr>
            <a:r>
              <a:rPr lang="en-US" dirty="0"/>
              <a:t>• </a:t>
            </a:r>
            <a:r>
              <a:rPr lang="en-US" b="1" dirty="0"/>
              <a:t>Indexed</a:t>
            </a:r>
            <a:r>
              <a:rPr lang="en-US" dirty="0"/>
              <a:t>. Divide the logical address by 512 with </a:t>
            </a:r>
            <a:r>
              <a:rPr lang="en-US" i="1" dirty="0"/>
              <a:t>X </a:t>
            </a:r>
            <a:r>
              <a:rPr lang="en-US" dirty="0"/>
              <a:t>and </a:t>
            </a:r>
            <a:r>
              <a:rPr lang="en-US" i="1" dirty="0"/>
              <a:t>Y </a:t>
            </a:r>
            <a:r>
              <a:rPr lang="en-US" dirty="0"/>
              <a:t>the</a:t>
            </a:r>
          </a:p>
          <a:p>
            <a:pPr marL="0" indent="0">
              <a:buNone/>
            </a:pPr>
            <a:r>
              <a:rPr lang="en-US" dirty="0"/>
              <a:t>resulting quotient and remainder respectively.</a:t>
            </a:r>
          </a:p>
          <a:p>
            <a:pPr marL="400050" lvl="1" indent="0">
              <a:buNone/>
            </a:pPr>
            <a:r>
              <a:rPr lang="en-US" dirty="0"/>
              <a:t>a. Get the index block into memory. Physical block address is</a:t>
            </a:r>
          </a:p>
          <a:p>
            <a:pPr marL="400050" lvl="1" indent="0">
              <a:buNone/>
            </a:pPr>
            <a:r>
              <a:rPr lang="en-US" dirty="0"/>
              <a:t>contained in the index block at location </a:t>
            </a:r>
            <a:r>
              <a:rPr lang="en-US" i="1" dirty="0"/>
              <a:t>X</a:t>
            </a:r>
            <a:r>
              <a:rPr lang="en-US" dirty="0"/>
              <a:t>. </a:t>
            </a:r>
            <a:r>
              <a:rPr lang="en-US" i="1" dirty="0"/>
              <a:t>Y </a:t>
            </a:r>
            <a:r>
              <a:rPr lang="en-US" dirty="0"/>
              <a:t>is the displacement</a:t>
            </a:r>
          </a:p>
          <a:p>
            <a:pPr marL="400050" lvl="1" indent="0">
              <a:buNone/>
            </a:pPr>
            <a:r>
              <a:rPr lang="en-US" dirty="0"/>
              <a:t>into the desired physical block.</a:t>
            </a:r>
          </a:p>
          <a:p>
            <a:pPr marL="400050" lvl="1" indent="0">
              <a:buNone/>
            </a:pPr>
            <a:r>
              <a:rPr lang="en-US" dirty="0"/>
              <a:t>b. 2</a:t>
            </a:r>
          </a:p>
        </p:txBody>
      </p:sp>
    </p:spTree>
    <p:extLst>
      <p:ext uri="{BB962C8B-B14F-4D97-AF65-F5344CB8AC3E}">
        <p14:creationId xmlns:p14="http://schemas.microsoft.com/office/powerpoint/2010/main" val="41947733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1 – Section 10.1</a:t>
            </a:r>
            <a:endParaRPr lang="en-US" dirty="0"/>
          </a:p>
        </p:txBody>
      </p:sp>
      <p:sp>
        <p:nvSpPr>
          <p:cNvPr id="3" name="Content Placeholder 2"/>
          <p:cNvSpPr>
            <a:spLocks noGrp="1"/>
          </p:cNvSpPr>
          <p:nvPr>
            <p:ph sz="quarter" idx="1"/>
          </p:nvPr>
        </p:nvSpPr>
        <p:spPr/>
        <p:txBody>
          <a:bodyPr>
            <a:normAutofit/>
          </a:bodyPr>
          <a:lstStyle/>
          <a:p>
            <a:pPr marL="0" lvl="0" indent="0">
              <a:buNone/>
            </a:pPr>
            <a:r>
              <a:rPr lang="en-US" dirty="0"/>
              <a:t>Suppose that the operating system uses two internal tables to keep track of open files. Process A has two files open and process B has three files open. Two files are shared between the two processes. How many entries are in the per-process table of process A, the per-process table of process B, and the system-wide tables, respectively?</a:t>
            </a:r>
          </a:p>
          <a:p>
            <a:pPr marL="822960" lvl="1" indent="-457200">
              <a:buFont typeface="+mj-lt"/>
              <a:buAutoNum type="alphaUcPeriod"/>
            </a:pPr>
            <a:r>
              <a:rPr lang="en-US" sz="2400" dirty="0"/>
              <a:t>5, 5, 5</a:t>
            </a:r>
          </a:p>
          <a:p>
            <a:pPr marL="822960" lvl="1" indent="-457200">
              <a:buFont typeface="+mj-lt"/>
              <a:buAutoNum type="alphaUcPeriod"/>
            </a:pPr>
            <a:r>
              <a:rPr lang="en-US" sz="2400" b="1" i="1" dirty="0"/>
              <a:t>2, 3, 3</a:t>
            </a:r>
          </a:p>
          <a:p>
            <a:pPr marL="822960" lvl="1" indent="-457200">
              <a:buFont typeface="+mj-lt"/>
              <a:buAutoNum type="alphaUcPeriod"/>
            </a:pPr>
            <a:r>
              <a:rPr lang="en-US" sz="2400" dirty="0"/>
              <a:t>2, 3, 5</a:t>
            </a:r>
          </a:p>
          <a:p>
            <a:pPr marL="822960" lvl="1" indent="-457200">
              <a:buFont typeface="+mj-lt"/>
              <a:buAutoNum type="alphaUcPeriod"/>
            </a:pPr>
            <a:r>
              <a:rPr lang="en-US" sz="2400" dirty="0"/>
              <a:t>2, 3, 1</a:t>
            </a:r>
          </a:p>
          <a:p>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2E88D43-8AAA-45AA-847D-F920ED8D7372}" type="slidenum">
              <a:rPr lang="en-US" smtClean="0"/>
              <a:t>139</a:t>
            </a:fld>
            <a:endParaRPr lang="en-US"/>
          </a:p>
        </p:txBody>
      </p:sp>
    </p:spTree>
    <p:extLst>
      <p:ext uri="{BB962C8B-B14F-4D97-AF65-F5344CB8AC3E}">
        <p14:creationId xmlns:p14="http://schemas.microsoft.com/office/powerpoint/2010/main" val="3026318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Section 1.2.1</a:t>
            </a:r>
            <a:endParaRPr lang="en-US" dirty="0"/>
          </a:p>
        </p:txBody>
      </p:sp>
      <p:sp>
        <p:nvSpPr>
          <p:cNvPr id="3" name="Content Placeholder 2"/>
          <p:cNvSpPr>
            <a:spLocks noGrp="1"/>
          </p:cNvSpPr>
          <p:nvPr>
            <p:ph idx="1"/>
          </p:nvPr>
        </p:nvSpPr>
        <p:spPr/>
        <p:txBody>
          <a:bodyPr>
            <a:normAutofit/>
          </a:bodyPr>
          <a:lstStyle/>
          <a:p>
            <a:pPr marL="0" indent="0">
              <a:buNone/>
            </a:pPr>
            <a:r>
              <a:rPr lang="en-US" dirty="0"/>
              <a:t>What role do device controllers and device drivers play in a computer system?</a:t>
            </a:r>
            <a:br>
              <a:rPr lang="en-US" dirty="0"/>
            </a:br>
            <a:r>
              <a:rPr lang="en-US" b="1" dirty="0"/>
              <a:t/>
            </a:r>
            <a:br>
              <a:rPr lang="en-US" b="1" dirty="0"/>
            </a:br>
            <a:r>
              <a:rPr lang="en-US" b="1" dirty="0"/>
              <a:t>Answer: </a:t>
            </a:r>
            <a:r>
              <a:rPr lang="en-US" dirty="0"/>
              <a:t>A general-purpose computer system consists of CPUs and multiple device controllers that are connected through a common bus. Each device controller is in charge of a specific type of device. The device controller is responsible for moving the data between the peripheral devices that it controls and its local buffer storage. Typically, operating systems have a device driver for each device controller. This device driver understands the device controller and presents a uniform interface for the device to the rest of the operating system.</a:t>
            </a:r>
            <a:br>
              <a:rPr lang="en-US" dirty="0"/>
            </a:br>
            <a:r>
              <a:rPr lang="en-US" dirty="0"/>
              <a:t/>
            </a:r>
            <a:br>
              <a:rPr lang="en-US" dirty="0"/>
            </a:br>
            <a:endParaRPr lang="en-US" dirty="0"/>
          </a:p>
        </p:txBody>
      </p:sp>
    </p:spTree>
    <p:extLst>
      <p:ext uri="{BB962C8B-B14F-4D97-AF65-F5344CB8AC3E}">
        <p14:creationId xmlns:p14="http://schemas.microsoft.com/office/powerpoint/2010/main" val="5754198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2 – Section 10.1</a:t>
            </a:r>
            <a:endParaRPr lang="en-US" dirty="0"/>
          </a:p>
        </p:txBody>
      </p:sp>
      <p:sp>
        <p:nvSpPr>
          <p:cNvPr id="3" name="Content Placeholder 2"/>
          <p:cNvSpPr>
            <a:spLocks noGrp="1"/>
          </p:cNvSpPr>
          <p:nvPr>
            <p:ph sz="quarter" idx="1"/>
          </p:nvPr>
        </p:nvSpPr>
        <p:spPr>
          <a:xfrm>
            <a:off x="457200" y="1371600"/>
            <a:ext cx="8229600" cy="4525963"/>
          </a:xfrm>
        </p:spPr>
        <p:txBody>
          <a:bodyPr>
            <a:normAutofit/>
          </a:bodyPr>
          <a:lstStyle/>
          <a:p>
            <a:pPr marL="0" lvl="0" indent="0">
              <a:buNone/>
            </a:pPr>
            <a:r>
              <a:rPr lang="en-US" dirty="0"/>
              <a:t>An exclusive lock ____.</a:t>
            </a:r>
          </a:p>
          <a:p>
            <a:pPr marL="822960" lvl="1" indent="-457200">
              <a:buFont typeface="+mj-lt"/>
              <a:buAutoNum type="alphaUcPeriod"/>
            </a:pPr>
            <a:r>
              <a:rPr lang="en-US" sz="2400" b="1" i="1" dirty="0"/>
              <a:t>behaves like a writer lock</a:t>
            </a:r>
          </a:p>
          <a:p>
            <a:pPr marL="822960" lvl="1" indent="-457200">
              <a:buFont typeface="+mj-lt"/>
              <a:buAutoNum type="alphaUcPeriod"/>
            </a:pPr>
            <a:r>
              <a:rPr lang="en-US" sz="2400" dirty="0"/>
              <a:t>ensures that a file can have only a single concurrent shared lock</a:t>
            </a:r>
          </a:p>
          <a:p>
            <a:pPr marL="822960" lvl="1" indent="-457200">
              <a:buFont typeface="+mj-lt"/>
              <a:buAutoNum type="alphaUcPeriod"/>
            </a:pPr>
            <a:r>
              <a:rPr lang="en-US" sz="2400" dirty="0"/>
              <a:t>behaves like a reader lock</a:t>
            </a:r>
          </a:p>
          <a:p>
            <a:pPr marL="822960" lvl="1" indent="-457200">
              <a:buFont typeface="+mj-lt"/>
              <a:buAutoNum type="alphaUcPeriod"/>
            </a:pPr>
            <a:r>
              <a:rPr lang="en-US" sz="2400" dirty="0"/>
              <a:t>will prevent all other processes from accessing the locked file</a:t>
            </a:r>
          </a:p>
          <a:p>
            <a:pPr marL="0" indent="0">
              <a:buNone/>
            </a:pPr>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2E88D43-8AAA-45AA-847D-F920ED8D7372}" type="slidenum">
              <a:rPr lang="en-US" smtClean="0"/>
              <a:t>140</a:t>
            </a:fld>
            <a:endParaRPr lang="en-US"/>
          </a:p>
        </p:txBody>
      </p:sp>
    </p:spTree>
    <p:extLst>
      <p:ext uri="{BB962C8B-B14F-4D97-AF65-F5344CB8AC3E}">
        <p14:creationId xmlns:p14="http://schemas.microsoft.com/office/powerpoint/2010/main" val="274762552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Optional exercise 3 – Section 10.2.1</a:t>
            </a:r>
            <a:endParaRPr lang="en-US" dirty="0"/>
          </a:p>
        </p:txBody>
      </p:sp>
      <p:sp>
        <p:nvSpPr>
          <p:cNvPr id="3" name="Content Placeholder 2"/>
          <p:cNvSpPr>
            <a:spLocks noGrp="1"/>
          </p:cNvSpPr>
          <p:nvPr>
            <p:ph sz="quarter" idx="1"/>
          </p:nvPr>
        </p:nvSpPr>
        <p:spPr/>
        <p:txBody>
          <a:bodyPr>
            <a:normAutofit/>
          </a:bodyPr>
          <a:lstStyle/>
          <a:p>
            <a:pPr marL="0" lvl="0" indent="0">
              <a:buNone/>
            </a:pPr>
            <a:r>
              <a:rPr lang="en-US" dirty="0"/>
              <a:t>The simplest file access method is ____</a:t>
            </a:r>
          </a:p>
          <a:p>
            <a:pPr marL="822960" lvl="1" indent="-457200">
              <a:buFont typeface="+mj-lt"/>
              <a:buAutoNum type="alphaUcPeriod"/>
            </a:pPr>
            <a:r>
              <a:rPr lang="en-US" sz="2400" b="1" i="1" dirty="0"/>
              <a:t>sequential access.</a:t>
            </a:r>
          </a:p>
          <a:p>
            <a:pPr marL="822960" lvl="1" indent="-457200">
              <a:buFont typeface="+mj-lt"/>
              <a:buAutoNum type="alphaUcPeriod"/>
            </a:pPr>
            <a:r>
              <a:rPr lang="en-US" sz="2400" dirty="0"/>
              <a:t>logical access.</a:t>
            </a:r>
          </a:p>
          <a:p>
            <a:pPr marL="822960" lvl="1" indent="-457200">
              <a:buFont typeface="+mj-lt"/>
              <a:buAutoNum type="alphaUcPeriod"/>
            </a:pPr>
            <a:r>
              <a:rPr lang="en-US" sz="2400" dirty="0"/>
              <a:t>relative access.</a:t>
            </a:r>
          </a:p>
          <a:p>
            <a:pPr marL="822960" lvl="1" indent="-457200">
              <a:buFont typeface="+mj-lt"/>
              <a:buAutoNum type="alphaUcPeriod"/>
            </a:pPr>
            <a:r>
              <a:rPr lang="en-US" sz="2400" dirty="0"/>
              <a:t>direct access</a:t>
            </a:r>
            <a:r>
              <a:rPr lang="en-US" sz="2400" dirty="0" smtClean="0"/>
              <a:t>.</a:t>
            </a:r>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2E88D43-8AAA-45AA-847D-F920ED8D7372}" type="slidenum">
              <a:rPr lang="en-US" smtClean="0"/>
              <a:t>141</a:t>
            </a:fld>
            <a:endParaRPr lang="en-US"/>
          </a:p>
        </p:txBody>
      </p:sp>
    </p:spTree>
    <p:extLst>
      <p:ext uri="{BB962C8B-B14F-4D97-AF65-F5344CB8AC3E}">
        <p14:creationId xmlns:p14="http://schemas.microsoft.com/office/powerpoint/2010/main" val="2290676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Optional exercise 4 – Section 10.1.2</a:t>
            </a:r>
            <a:endParaRPr lang="en-US" dirty="0"/>
          </a:p>
        </p:txBody>
      </p:sp>
      <p:sp>
        <p:nvSpPr>
          <p:cNvPr id="3" name="Content Placeholder 2"/>
          <p:cNvSpPr>
            <a:spLocks noGrp="1"/>
          </p:cNvSpPr>
          <p:nvPr>
            <p:ph sz="quarter" idx="1"/>
          </p:nvPr>
        </p:nvSpPr>
        <p:spPr/>
        <p:txBody>
          <a:bodyPr>
            <a:normAutofit fontScale="92500" lnSpcReduction="20000"/>
          </a:bodyPr>
          <a:lstStyle/>
          <a:p>
            <a:pPr marL="0" lvl="0" indent="0">
              <a:buNone/>
            </a:pPr>
            <a:r>
              <a:rPr lang="en-US" dirty="0"/>
              <a:t>If you were creating an operating system to handle files, what would be the six basic file operations that you should implement?</a:t>
            </a:r>
          </a:p>
          <a:p>
            <a:pPr marL="0" indent="0">
              <a:buNone/>
            </a:pPr>
            <a:r>
              <a:rPr lang="en-US" dirty="0"/>
              <a:t> </a:t>
            </a:r>
          </a:p>
          <a:p>
            <a:pPr marL="0" indent="0">
              <a:buNone/>
            </a:pPr>
            <a:r>
              <a:rPr lang="en-US" b="1" dirty="0"/>
              <a:t>Answer: </a:t>
            </a:r>
            <a:r>
              <a:rPr lang="en-US" dirty="0"/>
              <a:t>The six basic file operations include: creating a file, writing a file, reading a file, repositioning within a file, deleting a file, and truncating a file. These operations comprise the minimal set of required file operations.</a:t>
            </a:r>
          </a:p>
          <a:p>
            <a:pPr marL="0" indent="0">
              <a:buNone/>
            </a:pPr>
            <a:r>
              <a:rPr lang="en-US" dirty="0"/>
              <a:t> </a:t>
            </a:r>
          </a:p>
          <a:p>
            <a:pPr marL="0" indent="0">
              <a:buNone/>
            </a:pPr>
            <a:r>
              <a:rPr lang="en-US" dirty="0"/>
              <a:t> </a:t>
            </a:r>
          </a:p>
          <a:p>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2E88D43-8AAA-45AA-847D-F920ED8D7372}" type="slidenum">
              <a:rPr lang="en-US" smtClean="0"/>
              <a:t>142</a:t>
            </a:fld>
            <a:endParaRPr lang="en-US"/>
          </a:p>
        </p:txBody>
      </p:sp>
    </p:spTree>
    <p:extLst>
      <p:ext uri="{BB962C8B-B14F-4D97-AF65-F5344CB8AC3E}">
        <p14:creationId xmlns:p14="http://schemas.microsoft.com/office/powerpoint/2010/main" val="216432878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Optional exercise 5 – Section 10.3.5</a:t>
            </a:r>
            <a:endParaRPr lang="en-US" dirty="0"/>
          </a:p>
        </p:txBody>
      </p:sp>
      <p:sp>
        <p:nvSpPr>
          <p:cNvPr id="3" name="Content Placeholder 2"/>
          <p:cNvSpPr>
            <a:spLocks noGrp="1"/>
          </p:cNvSpPr>
          <p:nvPr>
            <p:ph sz="quarter" idx="1"/>
          </p:nvPr>
        </p:nvSpPr>
        <p:spPr/>
        <p:txBody>
          <a:bodyPr>
            <a:normAutofit fontScale="77500" lnSpcReduction="20000"/>
          </a:bodyPr>
          <a:lstStyle/>
          <a:p>
            <a:pPr marL="0" lvl="0" indent="0">
              <a:buNone/>
            </a:pPr>
            <a:r>
              <a:rPr lang="en-US" dirty="0"/>
              <a:t>Distinguish between an absolute path name and a relative path name. </a:t>
            </a:r>
          </a:p>
          <a:p>
            <a:pPr marL="0" indent="0">
              <a:buNone/>
            </a:pPr>
            <a:r>
              <a:rPr lang="en-US" dirty="0"/>
              <a:t> </a:t>
            </a:r>
          </a:p>
          <a:p>
            <a:pPr marL="0" indent="0">
              <a:buNone/>
            </a:pPr>
            <a:r>
              <a:rPr lang="en-US" b="1" dirty="0"/>
              <a:t>Answer: </a:t>
            </a:r>
            <a:r>
              <a:rPr lang="en-US" dirty="0"/>
              <a:t>An absolute path name begins at the root and follows a path of directories down to the specified file, giving the directory names on the path. An example of an absolute path name is </a:t>
            </a:r>
          </a:p>
          <a:p>
            <a:pPr marL="0" indent="0">
              <a:buNone/>
            </a:pPr>
            <a:r>
              <a:rPr lang="en-US" dirty="0"/>
              <a:t>/home/</a:t>
            </a:r>
            <a:r>
              <a:rPr lang="en-US" dirty="0" err="1"/>
              <a:t>osc</a:t>
            </a:r>
            <a:r>
              <a:rPr lang="en-US" dirty="0"/>
              <a:t>/chap10/file.txt. A relative path name defines a path from the current directory. If the current directory is /home/</a:t>
            </a:r>
            <a:r>
              <a:rPr lang="en-US" dirty="0" err="1"/>
              <a:t>osc</a:t>
            </a:r>
            <a:r>
              <a:rPr lang="en-US" dirty="0"/>
              <a:t>/, then the relative path name of chap10/file.txt refers to the same file as in the example of the absolute path name.</a:t>
            </a:r>
          </a:p>
          <a:p>
            <a:pPr marL="0" indent="0">
              <a:buNone/>
            </a:pPr>
            <a:r>
              <a:rPr lang="en-US" dirty="0"/>
              <a:t> </a:t>
            </a: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2E88D43-8AAA-45AA-847D-F920ED8D7372}" type="slidenum">
              <a:rPr lang="en-US" smtClean="0"/>
              <a:t>143</a:t>
            </a:fld>
            <a:endParaRPr lang="en-US"/>
          </a:p>
        </p:txBody>
      </p:sp>
    </p:spTree>
    <p:extLst>
      <p:ext uri="{BB962C8B-B14F-4D97-AF65-F5344CB8AC3E}">
        <p14:creationId xmlns:p14="http://schemas.microsoft.com/office/powerpoint/2010/main" val="312546790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6 – Section 11.1</a:t>
            </a:r>
            <a:endParaRPr lang="en-US" dirty="0"/>
          </a:p>
        </p:txBody>
      </p:sp>
      <p:sp>
        <p:nvSpPr>
          <p:cNvPr id="3" name="Content Placeholder 2"/>
          <p:cNvSpPr>
            <a:spLocks noGrp="1"/>
          </p:cNvSpPr>
          <p:nvPr>
            <p:ph sz="quarter" idx="1"/>
          </p:nvPr>
        </p:nvSpPr>
        <p:spPr/>
        <p:txBody>
          <a:bodyPr>
            <a:normAutofit/>
          </a:bodyPr>
          <a:lstStyle/>
          <a:p>
            <a:pPr marL="0" lvl="0" indent="0">
              <a:buNone/>
            </a:pPr>
            <a:r>
              <a:rPr lang="en-US" dirty="0"/>
              <a:t>Transfers between memory and disk are performed a ____.</a:t>
            </a:r>
          </a:p>
          <a:p>
            <a:pPr marL="822960" lvl="1" indent="-457200">
              <a:buFont typeface="+mj-lt"/>
              <a:buAutoNum type="alphaUcPeriod"/>
            </a:pPr>
            <a:r>
              <a:rPr lang="en-US" sz="2400" dirty="0"/>
              <a:t>byte at a time</a:t>
            </a:r>
          </a:p>
          <a:p>
            <a:pPr marL="822960" lvl="1" indent="-457200">
              <a:buFont typeface="+mj-lt"/>
              <a:buAutoNum type="alphaUcPeriod"/>
            </a:pPr>
            <a:r>
              <a:rPr lang="en-US" sz="2400" dirty="0"/>
              <a:t>file at a time</a:t>
            </a:r>
          </a:p>
          <a:p>
            <a:pPr marL="822960" lvl="1" indent="-457200">
              <a:buFont typeface="+mj-lt"/>
              <a:buAutoNum type="alphaUcPeriod"/>
            </a:pPr>
            <a:r>
              <a:rPr lang="en-US" sz="2400" b="1" i="1" dirty="0"/>
              <a:t>block at a time</a:t>
            </a:r>
          </a:p>
          <a:p>
            <a:pPr marL="822960" lvl="1" indent="-457200">
              <a:buFont typeface="+mj-lt"/>
              <a:buAutoNum type="alphaUcPeriod"/>
            </a:pPr>
            <a:r>
              <a:rPr lang="en-US" sz="2400" dirty="0"/>
              <a:t>sector at a </a:t>
            </a:r>
            <a:r>
              <a:rPr lang="en-US" sz="2400" dirty="0" smtClean="0"/>
              <a:t>time</a:t>
            </a:r>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2E88D43-8AAA-45AA-847D-F920ED8D7372}" type="slidenum">
              <a:rPr lang="en-US" smtClean="0"/>
              <a:t>144</a:t>
            </a:fld>
            <a:endParaRPr lang="en-US"/>
          </a:p>
        </p:txBody>
      </p:sp>
    </p:spTree>
    <p:extLst>
      <p:ext uri="{BB962C8B-B14F-4D97-AF65-F5344CB8AC3E}">
        <p14:creationId xmlns:p14="http://schemas.microsoft.com/office/powerpoint/2010/main" val="10196498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7 – section 11.1</a:t>
            </a:r>
            <a:endParaRPr lang="en-US" dirty="0"/>
          </a:p>
        </p:txBody>
      </p:sp>
      <p:sp>
        <p:nvSpPr>
          <p:cNvPr id="3" name="Content Placeholder 2"/>
          <p:cNvSpPr>
            <a:spLocks noGrp="1"/>
          </p:cNvSpPr>
          <p:nvPr>
            <p:ph sz="quarter" idx="1"/>
          </p:nvPr>
        </p:nvSpPr>
        <p:spPr/>
        <p:txBody>
          <a:bodyPr>
            <a:normAutofit fontScale="70000" lnSpcReduction="20000"/>
          </a:bodyPr>
          <a:lstStyle/>
          <a:p>
            <a:pPr marL="0" lvl="0" indent="0">
              <a:buNone/>
            </a:pPr>
            <a:r>
              <a:rPr lang="en-US" dirty="0"/>
              <a:t>Order the following file system layers in order of lowest level to highest level</a:t>
            </a:r>
            <a:r>
              <a:rPr lang="en-US" dirty="0" smtClean="0"/>
              <a:t>.</a:t>
            </a:r>
          </a:p>
          <a:p>
            <a:pPr marL="0" lvl="0" indent="0">
              <a:buNone/>
            </a:pPr>
            <a:endParaRPr lang="en-US" dirty="0"/>
          </a:p>
          <a:p>
            <a:pPr marL="0" lvl="0" indent="0">
              <a:buNone/>
            </a:pPr>
            <a:r>
              <a:rPr lang="en-US" dirty="0" smtClean="0"/>
              <a:t>[</a:t>
            </a:r>
            <a:r>
              <a:rPr lang="en-US" dirty="0"/>
              <a:t>1] I/O control</a:t>
            </a:r>
          </a:p>
          <a:p>
            <a:pPr marL="0" indent="0">
              <a:buNone/>
            </a:pPr>
            <a:r>
              <a:rPr lang="en-US" dirty="0"/>
              <a:t>[2] logical file system</a:t>
            </a:r>
          </a:p>
          <a:p>
            <a:pPr marL="0" indent="0">
              <a:buNone/>
            </a:pPr>
            <a:r>
              <a:rPr lang="en-US" dirty="0"/>
              <a:t>[3] basic file system</a:t>
            </a:r>
          </a:p>
          <a:p>
            <a:pPr marL="0" indent="0">
              <a:buNone/>
            </a:pPr>
            <a:r>
              <a:rPr lang="en-US" dirty="0"/>
              <a:t>[4] file-organization module</a:t>
            </a:r>
          </a:p>
          <a:p>
            <a:pPr marL="0" indent="0">
              <a:buNone/>
            </a:pPr>
            <a:r>
              <a:rPr lang="en-US" dirty="0"/>
              <a:t>[5] devices</a:t>
            </a:r>
          </a:p>
          <a:p>
            <a:pPr marL="0" indent="0">
              <a:buNone/>
            </a:pPr>
            <a:r>
              <a:rPr lang="en-US" dirty="0"/>
              <a:t> </a:t>
            </a:r>
          </a:p>
          <a:p>
            <a:pPr marL="822960" lvl="1" indent="-457200">
              <a:buFont typeface="+mj-lt"/>
              <a:buAutoNum type="alphaUcPeriod"/>
            </a:pPr>
            <a:r>
              <a:rPr lang="en-US" dirty="0"/>
              <a:t>1, 3, 5, 4, 2</a:t>
            </a:r>
          </a:p>
          <a:p>
            <a:pPr marL="822960" lvl="1" indent="-457200">
              <a:buFont typeface="+mj-lt"/>
              <a:buAutoNum type="alphaUcPeriod"/>
            </a:pPr>
            <a:r>
              <a:rPr lang="en-US" dirty="0"/>
              <a:t>5, 1, 3, 2, 4</a:t>
            </a:r>
          </a:p>
          <a:p>
            <a:pPr marL="822960" lvl="1" indent="-457200">
              <a:buFont typeface="+mj-lt"/>
              <a:buAutoNum type="alphaUcPeriod"/>
            </a:pPr>
            <a:r>
              <a:rPr lang="en-US" dirty="0"/>
              <a:t>1, 5, 3, 4, 2</a:t>
            </a:r>
          </a:p>
          <a:p>
            <a:pPr marL="822960" lvl="1" indent="-457200">
              <a:buFont typeface="+mj-lt"/>
              <a:buAutoNum type="alphaUcPeriod"/>
            </a:pPr>
            <a:r>
              <a:rPr lang="en-US" b="1" i="1" dirty="0"/>
              <a:t>5, 1, 3, 4, </a:t>
            </a:r>
            <a:r>
              <a:rPr lang="en-US" b="1" i="1" dirty="0" smtClean="0"/>
              <a:t>2</a:t>
            </a:r>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2E88D43-8AAA-45AA-847D-F920ED8D7372}" type="slidenum">
              <a:rPr lang="en-US" smtClean="0"/>
              <a:t>145</a:t>
            </a:fld>
            <a:endParaRPr lang="en-US"/>
          </a:p>
        </p:txBody>
      </p:sp>
    </p:spTree>
    <p:extLst>
      <p:ext uri="{BB962C8B-B14F-4D97-AF65-F5344CB8AC3E}">
        <p14:creationId xmlns:p14="http://schemas.microsoft.com/office/powerpoint/2010/main" val="19566544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9 – Section 11.1</a:t>
            </a:r>
            <a:endParaRPr lang="en-US" dirty="0"/>
          </a:p>
        </p:txBody>
      </p:sp>
      <p:sp>
        <p:nvSpPr>
          <p:cNvPr id="3" name="Content Placeholder 2"/>
          <p:cNvSpPr>
            <a:spLocks noGrp="1"/>
          </p:cNvSpPr>
          <p:nvPr>
            <p:ph sz="quarter" idx="1"/>
          </p:nvPr>
        </p:nvSpPr>
        <p:spPr/>
        <p:txBody>
          <a:bodyPr>
            <a:normAutofit/>
          </a:bodyPr>
          <a:lstStyle/>
          <a:p>
            <a:pPr marL="0" lvl="0" indent="0">
              <a:buNone/>
            </a:pPr>
            <a:r>
              <a:rPr lang="en-US" dirty="0"/>
              <a:t>______ includes all of the file system structure, minus the actual contents of files.</a:t>
            </a:r>
          </a:p>
          <a:p>
            <a:pPr marL="822960" lvl="1" indent="-457200">
              <a:buFont typeface="+mj-lt"/>
              <a:buAutoNum type="alphaUcPeriod"/>
            </a:pPr>
            <a:r>
              <a:rPr lang="en-US" sz="2400" b="1" i="1" dirty="0"/>
              <a:t>Metadata</a:t>
            </a:r>
          </a:p>
          <a:p>
            <a:pPr marL="822960" lvl="1" indent="-457200">
              <a:buFont typeface="+mj-lt"/>
              <a:buAutoNum type="alphaUcPeriod"/>
            </a:pPr>
            <a:r>
              <a:rPr lang="en-US" sz="2400" dirty="0"/>
              <a:t>Logical file system</a:t>
            </a:r>
          </a:p>
          <a:p>
            <a:pPr marL="822960" lvl="1" indent="-457200">
              <a:buFont typeface="+mj-lt"/>
              <a:buAutoNum type="alphaUcPeriod"/>
            </a:pPr>
            <a:r>
              <a:rPr lang="en-US" sz="2400" dirty="0"/>
              <a:t>Basic file system</a:t>
            </a:r>
          </a:p>
          <a:p>
            <a:pPr marL="822960" lvl="1" indent="-457200">
              <a:buFont typeface="+mj-lt"/>
              <a:buAutoNum type="alphaUcPeriod"/>
            </a:pPr>
            <a:r>
              <a:rPr lang="en-US" sz="2400" dirty="0"/>
              <a:t>File-organization module</a:t>
            </a:r>
          </a:p>
          <a:p>
            <a:pPr marL="0" indent="0">
              <a:buNone/>
            </a:pPr>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2E88D43-8AAA-45AA-847D-F920ED8D7372}" type="slidenum">
              <a:rPr lang="en-US" smtClean="0"/>
              <a:t>146</a:t>
            </a:fld>
            <a:endParaRPr lang="en-US"/>
          </a:p>
        </p:txBody>
      </p:sp>
    </p:spTree>
    <p:extLst>
      <p:ext uri="{BB962C8B-B14F-4D97-AF65-F5344CB8AC3E}">
        <p14:creationId xmlns:p14="http://schemas.microsoft.com/office/powerpoint/2010/main" val="315030037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Optional exercise 8 – Section 11.3.2</a:t>
            </a:r>
            <a:endParaRPr lang="en-US" dirty="0"/>
          </a:p>
        </p:txBody>
      </p:sp>
      <p:sp>
        <p:nvSpPr>
          <p:cNvPr id="3" name="Content Placeholder 2"/>
          <p:cNvSpPr>
            <a:spLocks noGrp="1"/>
          </p:cNvSpPr>
          <p:nvPr>
            <p:ph sz="quarter" idx="1"/>
          </p:nvPr>
        </p:nvSpPr>
        <p:spPr/>
        <p:txBody>
          <a:bodyPr>
            <a:normAutofit fontScale="85000" lnSpcReduction="20000"/>
          </a:bodyPr>
          <a:lstStyle/>
          <a:p>
            <a:pPr marL="0" lvl="0" indent="0">
              <a:buNone/>
            </a:pPr>
            <a:r>
              <a:rPr lang="en-US" dirty="0"/>
              <a:t>How is a hash table superior to a simple linear list structure? What issue must be handled by a hash table implementation?</a:t>
            </a:r>
          </a:p>
          <a:p>
            <a:pPr marL="0" indent="0">
              <a:buNone/>
            </a:pPr>
            <a:r>
              <a:rPr lang="en-US" dirty="0"/>
              <a:t> </a:t>
            </a:r>
          </a:p>
          <a:p>
            <a:pPr marL="0" indent="0">
              <a:buNone/>
            </a:pPr>
            <a:r>
              <a:rPr lang="en-US" b="1" dirty="0"/>
              <a:t>Answer: </a:t>
            </a:r>
            <a:r>
              <a:rPr lang="en-US" dirty="0"/>
              <a:t>A hash table implementation uses a linear list to store directory entries. However, a hash data structure is also used in order to speed up the search process. The hash data structure allows the file name to be used to help compute the file's location within the linear list. Collisions, which occur when multiple files map to the same location, must be handled by this implementation.</a:t>
            </a:r>
          </a:p>
          <a:p>
            <a:pPr marL="0" indent="0">
              <a:buNone/>
            </a:pPr>
            <a:r>
              <a:rPr lang="en-US" dirty="0"/>
              <a:t> </a:t>
            </a:r>
          </a:p>
          <a:p>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2E88D43-8AAA-45AA-847D-F920ED8D7372}" type="slidenum">
              <a:rPr lang="en-US" smtClean="0"/>
              <a:t>147</a:t>
            </a:fld>
            <a:endParaRPr lang="en-US"/>
          </a:p>
        </p:txBody>
      </p:sp>
    </p:spTree>
    <p:extLst>
      <p:ext uri="{BB962C8B-B14F-4D97-AF65-F5344CB8AC3E}">
        <p14:creationId xmlns:p14="http://schemas.microsoft.com/office/powerpoint/2010/main" val="205260962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Optional exercise 10 – Section 11.4.2</a:t>
            </a:r>
            <a:endParaRPr lang="en-US" dirty="0"/>
          </a:p>
        </p:txBody>
      </p:sp>
      <p:sp>
        <p:nvSpPr>
          <p:cNvPr id="3" name="Content Placeholder 2"/>
          <p:cNvSpPr>
            <a:spLocks noGrp="1"/>
          </p:cNvSpPr>
          <p:nvPr>
            <p:ph sz="quarter" idx="1"/>
          </p:nvPr>
        </p:nvSpPr>
        <p:spPr/>
        <p:txBody>
          <a:bodyPr>
            <a:normAutofit/>
          </a:bodyPr>
          <a:lstStyle/>
          <a:p>
            <a:pPr marL="0" lvl="0" indent="0">
              <a:buNone/>
            </a:pPr>
            <a:r>
              <a:rPr lang="en-US" dirty="0"/>
              <a:t>How many disk accesses are necessary for direct access to byte 20680 using linked allocation and assuming each disk block is 4 KB in size?</a:t>
            </a:r>
          </a:p>
          <a:p>
            <a:pPr marL="822960" lvl="1" indent="-457200">
              <a:buFont typeface="+mj-lt"/>
              <a:buAutoNum type="alphaUcPeriod"/>
            </a:pPr>
            <a:r>
              <a:rPr lang="en-US" sz="2400" dirty="0"/>
              <a:t>1</a:t>
            </a:r>
          </a:p>
          <a:p>
            <a:pPr marL="822960" lvl="1" indent="-457200">
              <a:buFont typeface="+mj-lt"/>
              <a:buAutoNum type="alphaUcPeriod"/>
            </a:pPr>
            <a:r>
              <a:rPr lang="en-US" sz="2400" b="1" i="1" dirty="0"/>
              <a:t>6</a:t>
            </a:r>
          </a:p>
          <a:p>
            <a:pPr marL="822960" lvl="1" indent="-457200">
              <a:buFont typeface="+mj-lt"/>
              <a:buAutoNum type="alphaUcPeriod"/>
            </a:pPr>
            <a:r>
              <a:rPr lang="en-US" sz="2400" dirty="0"/>
              <a:t>7</a:t>
            </a:r>
          </a:p>
          <a:p>
            <a:pPr marL="822960" lvl="1" indent="-457200">
              <a:buFont typeface="+mj-lt"/>
              <a:buAutoNum type="alphaUcPeriod"/>
            </a:pPr>
            <a:r>
              <a:rPr lang="en-US" sz="2400" dirty="0" smtClean="0"/>
              <a:t>5</a:t>
            </a:r>
            <a:r>
              <a:rPr lang="en-US" dirty="0"/>
              <a:t> </a:t>
            </a:r>
          </a:p>
          <a:p>
            <a:endParaRPr lang="en-US"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62E88D43-8AAA-45AA-847D-F920ED8D7372}" type="slidenum">
              <a:rPr lang="en-US" smtClean="0"/>
              <a:t>148</a:t>
            </a:fld>
            <a:endParaRPr lang="en-US"/>
          </a:p>
        </p:txBody>
      </p:sp>
    </p:spTree>
    <p:extLst>
      <p:ext uri="{BB962C8B-B14F-4D97-AF65-F5344CB8AC3E}">
        <p14:creationId xmlns:p14="http://schemas.microsoft.com/office/powerpoint/2010/main" val="1576438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Section 1.5.1</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What are some other terms for kernel mode?</a:t>
            </a:r>
          </a:p>
          <a:p>
            <a:pPr marL="971550" lvl="1" indent="-514350">
              <a:buFont typeface="+mj-lt"/>
              <a:buAutoNum type="alphaUcPeriod"/>
            </a:pPr>
            <a:r>
              <a:rPr lang="en-US" dirty="0"/>
              <a:t>supervisor mode</a:t>
            </a:r>
          </a:p>
          <a:p>
            <a:pPr marL="971550" lvl="1" indent="-514350">
              <a:buFont typeface="+mj-lt"/>
              <a:buAutoNum type="alphaUcPeriod"/>
            </a:pPr>
            <a:r>
              <a:rPr lang="en-US" dirty="0"/>
              <a:t>system mode</a:t>
            </a:r>
          </a:p>
          <a:p>
            <a:pPr marL="971550" lvl="1" indent="-514350">
              <a:buFont typeface="+mj-lt"/>
              <a:buAutoNum type="alphaUcPeriod"/>
            </a:pPr>
            <a:r>
              <a:rPr lang="en-US" dirty="0"/>
              <a:t>privileged </a:t>
            </a:r>
            <a:r>
              <a:rPr lang="en-US" dirty="0" smtClean="0"/>
              <a:t>mode</a:t>
            </a:r>
          </a:p>
          <a:p>
            <a:pPr marL="971550" lvl="1" indent="-514350">
              <a:buFont typeface="+mj-lt"/>
              <a:buAutoNum type="alphaUcPeriod"/>
            </a:pPr>
            <a:r>
              <a:rPr lang="en-US" b="1" i="1" dirty="0" smtClean="0"/>
              <a:t>All </a:t>
            </a:r>
            <a:r>
              <a:rPr lang="en-US" b="1" i="1" dirty="0"/>
              <a:t>of the above</a:t>
            </a:r>
            <a:br>
              <a:rPr lang="en-US" b="1" i="1"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269068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Section 1.5.1</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The two separate modes of operating in a system are</a:t>
            </a:r>
          </a:p>
          <a:p>
            <a:pPr marL="971550" lvl="1" indent="-514350">
              <a:buFont typeface="+mj-lt"/>
              <a:buAutoNum type="alphaUcPeriod"/>
            </a:pPr>
            <a:r>
              <a:rPr lang="en-US" dirty="0"/>
              <a:t>supervisor mode and system mode</a:t>
            </a:r>
          </a:p>
          <a:p>
            <a:pPr marL="971550" lvl="1" indent="-514350">
              <a:buFont typeface="+mj-lt"/>
              <a:buAutoNum type="alphaUcPeriod"/>
            </a:pPr>
            <a:r>
              <a:rPr lang="en-US" dirty="0"/>
              <a:t>kernel mode and privileged mode</a:t>
            </a:r>
          </a:p>
          <a:p>
            <a:pPr marL="971550" lvl="1" indent="-514350">
              <a:buFont typeface="+mj-lt"/>
              <a:buAutoNum type="alphaUcPeriod"/>
            </a:pPr>
            <a:r>
              <a:rPr lang="en-US" dirty="0"/>
              <a:t>physical mode and logical mode</a:t>
            </a:r>
          </a:p>
          <a:p>
            <a:pPr marL="971550" lvl="1" indent="-514350">
              <a:buFont typeface="+mj-lt"/>
              <a:buAutoNum type="alphaUcPeriod"/>
            </a:pPr>
            <a:r>
              <a:rPr lang="en-US" b="1" i="1" dirty="0"/>
              <a:t>user mode and kernel mode</a:t>
            </a:r>
            <a:br>
              <a:rPr lang="en-US" b="1" i="1" dirty="0"/>
            </a:br>
            <a:r>
              <a:rPr lang="en-US" dirty="0"/>
              <a:t/>
            </a:r>
            <a:br>
              <a:rPr lang="en-US" dirty="0"/>
            </a:br>
            <a:endParaRPr lang="en-US" dirty="0"/>
          </a:p>
        </p:txBody>
      </p:sp>
    </p:spTree>
    <p:extLst>
      <p:ext uri="{BB962C8B-B14F-4D97-AF65-F5344CB8AC3E}">
        <p14:creationId xmlns:p14="http://schemas.microsoft.com/office/powerpoint/2010/main" val="127659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Section 1.11.8</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Embedded computers typically run on a ____ operating system.</a:t>
            </a:r>
          </a:p>
          <a:p>
            <a:pPr marL="971550" lvl="1" indent="-514350">
              <a:buFont typeface="+mj-lt"/>
              <a:buAutoNum type="alphaUcPeriod"/>
            </a:pPr>
            <a:r>
              <a:rPr lang="en-US" b="1" i="1" dirty="0" smtClean="0"/>
              <a:t>real-time</a:t>
            </a:r>
          </a:p>
          <a:p>
            <a:pPr marL="971550" lvl="1" indent="-514350">
              <a:buFont typeface="+mj-lt"/>
              <a:buAutoNum type="alphaUcPeriod"/>
            </a:pPr>
            <a:r>
              <a:rPr lang="en-US" dirty="0" smtClean="0"/>
              <a:t>Windows XP</a:t>
            </a:r>
          </a:p>
          <a:p>
            <a:pPr marL="971550" lvl="1" indent="-514350">
              <a:buFont typeface="+mj-lt"/>
              <a:buAutoNum type="alphaUcPeriod"/>
            </a:pPr>
            <a:r>
              <a:rPr lang="en-US" dirty="0" smtClean="0"/>
              <a:t>Network</a:t>
            </a:r>
            <a:endParaRPr lang="en-US" dirty="0"/>
          </a:p>
          <a:p>
            <a:pPr marL="971550" lvl="1" indent="-514350">
              <a:buFont typeface="+mj-lt"/>
              <a:buAutoNum type="alphaUcPeriod"/>
            </a:pPr>
            <a:r>
              <a:rPr lang="en-US" dirty="0" smtClean="0"/>
              <a:t>clustered</a:t>
            </a:r>
            <a:endParaRPr lang="en-US" dirty="0"/>
          </a:p>
          <a:p>
            <a:pPr marL="0" indent="0">
              <a:buNone/>
            </a:pPr>
            <a:endParaRPr lang="en-US" dirty="0"/>
          </a:p>
        </p:txBody>
      </p:sp>
    </p:spTree>
    <p:extLst>
      <p:ext uri="{BB962C8B-B14F-4D97-AF65-F5344CB8AC3E}">
        <p14:creationId xmlns:p14="http://schemas.microsoft.com/office/powerpoint/2010/main" val="3179733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Section 2.4</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_____ is not one of the major categories of system calls.</a:t>
            </a:r>
          </a:p>
          <a:p>
            <a:pPr marL="971550" lvl="1" indent="-514350">
              <a:buFont typeface="+mj-lt"/>
              <a:buAutoNum type="alphaUcPeriod"/>
            </a:pPr>
            <a:r>
              <a:rPr lang="en-US" dirty="0"/>
              <a:t>Process control</a:t>
            </a:r>
          </a:p>
          <a:p>
            <a:pPr marL="971550" lvl="1" indent="-514350">
              <a:buFont typeface="+mj-lt"/>
              <a:buAutoNum type="alphaUcPeriod"/>
            </a:pPr>
            <a:r>
              <a:rPr lang="en-US" dirty="0"/>
              <a:t>Communications</a:t>
            </a:r>
          </a:p>
          <a:p>
            <a:pPr marL="971550" lvl="1" indent="-514350">
              <a:buFont typeface="+mj-lt"/>
              <a:buAutoNum type="alphaUcPeriod"/>
            </a:pPr>
            <a:r>
              <a:rPr lang="en-US" dirty="0"/>
              <a:t>Protection</a:t>
            </a:r>
          </a:p>
          <a:p>
            <a:pPr marL="971550" lvl="1" indent="-514350">
              <a:buFont typeface="+mj-lt"/>
              <a:buAutoNum type="alphaUcPeriod"/>
            </a:pPr>
            <a:r>
              <a:rPr lang="en-US" b="1" i="1" dirty="0"/>
              <a:t>Security</a:t>
            </a:r>
          </a:p>
          <a:p>
            <a:endParaRPr lang="en-US" dirty="0"/>
          </a:p>
        </p:txBody>
      </p:sp>
    </p:spTree>
    <p:extLst>
      <p:ext uri="{BB962C8B-B14F-4D97-AF65-F5344CB8AC3E}">
        <p14:creationId xmlns:p14="http://schemas.microsoft.com/office/powerpoint/2010/main" val="1931423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Section 2.4.1</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The Windows </a:t>
            </a:r>
            <a:r>
              <a:rPr lang="en-US" dirty="0" err="1"/>
              <a:t>CreateProcess</a:t>
            </a:r>
            <a:r>
              <a:rPr lang="en-US" dirty="0"/>
              <a:t>() system call creates a new process. What is the equivalent system call in UNIX:</a:t>
            </a:r>
          </a:p>
          <a:p>
            <a:pPr marL="971550" lvl="1" indent="-514350">
              <a:buFont typeface="+mj-lt"/>
              <a:buAutoNum type="arabicPeriod"/>
            </a:pPr>
            <a:r>
              <a:rPr lang="en-US" dirty="0" err="1"/>
              <a:t>NTCreateProcess</a:t>
            </a:r>
            <a:r>
              <a:rPr lang="en-US" dirty="0" smtClean="0"/>
              <a:t>()</a:t>
            </a:r>
          </a:p>
          <a:p>
            <a:pPr marL="971550" lvl="1" indent="-514350">
              <a:buFont typeface="+mj-lt"/>
              <a:buAutoNum type="arabicPeriod"/>
            </a:pPr>
            <a:r>
              <a:rPr lang="en-US" dirty="0" smtClean="0"/>
              <a:t>process</a:t>
            </a:r>
            <a:r>
              <a:rPr lang="en-US" dirty="0"/>
              <a:t>()</a:t>
            </a:r>
          </a:p>
          <a:p>
            <a:pPr marL="971550" lvl="1" indent="-514350">
              <a:buFont typeface="+mj-lt"/>
              <a:buAutoNum type="arabicPeriod"/>
            </a:pPr>
            <a:r>
              <a:rPr lang="en-US" b="1" i="1" dirty="0"/>
              <a:t>fork()</a:t>
            </a:r>
          </a:p>
          <a:p>
            <a:pPr marL="971550" lvl="1" indent="-514350">
              <a:buFont typeface="+mj-lt"/>
              <a:buAutoNum type="arabicPeriod"/>
            </a:pPr>
            <a:r>
              <a:rPr lang="en-US" dirty="0" err="1"/>
              <a:t>getpid</a:t>
            </a:r>
            <a:r>
              <a:rPr lang="en-US" dirty="0"/>
              <a:t>()</a:t>
            </a:r>
          </a:p>
          <a:p>
            <a:pPr marL="0" indent="0">
              <a:buNone/>
            </a:pPr>
            <a:endParaRPr lang="en-US" dirty="0"/>
          </a:p>
        </p:txBody>
      </p:sp>
    </p:spTree>
    <p:extLst>
      <p:ext uri="{BB962C8B-B14F-4D97-AF65-F5344CB8AC3E}">
        <p14:creationId xmlns:p14="http://schemas.microsoft.com/office/powerpoint/2010/main" val="293806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Key Topics</a:t>
            </a:r>
            <a:endParaRPr lang="en-US" dirty="0"/>
          </a:p>
        </p:txBody>
      </p:sp>
      <p:sp>
        <p:nvSpPr>
          <p:cNvPr id="4" name="Content Placeholder 3"/>
          <p:cNvSpPr>
            <a:spLocks noGrp="1"/>
          </p:cNvSpPr>
          <p:nvPr>
            <p:ph idx="1"/>
          </p:nvPr>
        </p:nvSpPr>
        <p:spPr>
          <a:xfrm>
            <a:off x="457200" y="1752600"/>
            <a:ext cx="8153400" cy="4495800"/>
          </a:xfrm>
        </p:spPr>
        <p:txBody>
          <a:bodyPr>
            <a:normAutofit lnSpcReduction="10000"/>
          </a:bodyPr>
          <a:lstStyle/>
          <a:p>
            <a:r>
              <a:rPr lang="en-US" altLang="en-US" dirty="0"/>
              <a:t>What Operating Systems Do</a:t>
            </a:r>
          </a:p>
          <a:p>
            <a:r>
              <a:rPr lang="en-US" altLang="en-US" dirty="0"/>
              <a:t>Computer-System Organization</a:t>
            </a:r>
          </a:p>
          <a:p>
            <a:r>
              <a:rPr lang="en-US" altLang="en-US" dirty="0"/>
              <a:t>Computer-System Architecture</a:t>
            </a:r>
          </a:p>
          <a:p>
            <a:r>
              <a:rPr lang="en-US" altLang="en-US" dirty="0"/>
              <a:t>Operating-System Structure</a:t>
            </a:r>
          </a:p>
          <a:p>
            <a:r>
              <a:rPr lang="en-US" altLang="en-US" dirty="0"/>
              <a:t>Operating-System Operations</a:t>
            </a:r>
          </a:p>
          <a:p>
            <a:r>
              <a:rPr lang="en-US" altLang="en-US" dirty="0"/>
              <a:t>Process Management</a:t>
            </a:r>
          </a:p>
          <a:p>
            <a:r>
              <a:rPr lang="en-US" altLang="en-US" dirty="0"/>
              <a:t>Memory Management</a:t>
            </a:r>
          </a:p>
          <a:p>
            <a:r>
              <a:rPr lang="en-US" altLang="en-US" dirty="0"/>
              <a:t>Storage Management</a:t>
            </a:r>
          </a:p>
          <a:p>
            <a:r>
              <a:rPr lang="en-US" altLang="en-US" dirty="0"/>
              <a:t>Protection and Security</a:t>
            </a:r>
          </a:p>
          <a:p>
            <a:r>
              <a:rPr lang="en-US" altLang="en-US" dirty="0"/>
              <a:t>Kernel Data Structures</a:t>
            </a:r>
          </a:p>
          <a:p>
            <a:r>
              <a:rPr lang="en-US" altLang="en-US" dirty="0"/>
              <a:t>Computing Environments</a:t>
            </a:r>
          </a:p>
          <a:p>
            <a:r>
              <a:rPr lang="en-US" altLang="en-US" dirty="0"/>
              <a:t>Open-Source Operating Systems</a:t>
            </a:r>
          </a:p>
          <a:p>
            <a:endParaRPr lang="en-US" dirty="0"/>
          </a:p>
        </p:txBody>
      </p:sp>
      <p:sp>
        <p:nvSpPr>
          <p:cNvPr id="3" name="Slide Number Placeholder 2"/>
          <p:cNvSpPr>
            <a:spLocks noGrp="1"/>
          </p:cNvSpPr>
          <p:nvPr>
            <p:ph type="sldNum" sz="quarter" idx="12"/>
          </p:nvPr>
        </p:nvSpPr>
        <p:spPr/>
        <p:txBody>
          <a:bodyPr>
            <a:normAutofit/>
          </a:bodyPr>
          <a:lstStyle/>
          <a:p>
            <a:fld id="{62E88D43-8AAA-45AA-847D-F920ED8D7372}" type="slidenum">
              <a:rPr lang="en-US" smtClean="0"/>
              <a:t>2</a:t>
            </a:fld>
            <a:endParaRPr lang="en-US"/>
          </a:p>
        </p:txBody>
      </p:sp>
    </p:spTree>
    <p:extLst>
      <p:ext uri="{BB962C8B-B14F-4D97-AF65-F5344CB8AC3E}">
        <p14:creationId xmlns:p14="http://schemas.microsoft.com/office/powerpoint/2010/main" val="3910211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Section 2.4.3</a:t>
            </a:r>
            <a:endParaRPr lang="en-US" dirty="0"/>
          </a:p>
        </p:txBody>
      </p:sp>
      <p:sp>
        <p:nvSpPr>
          <p:cNvPr id="3" name="Content Placeholder 2"/>
          <p:cNvSpPr>
            <a:spLocks noGrp="1"/>
          </p:cNvSpPr>
          <p:nvPr>
            <p:ph idx="1"/>
          </p:nvPr>
        </p:nvSpPr>
        <p:spPr/>
        <p:txBody>
          <a:bodyPr/>
          <a:lstStyle/>
          <a:p>
            <a:pPr marL="0" lvl="0" indent="0">
              <a:buNone/>
            </a:pPr>
            <a:r>
              <a:rPr lang="en-US" b="1" i="1" dirty="0" smtClean="0"/>
              <a:t>True</a:t>
            </a:r>
            <a:r>
              <a:rPr lang="en-US" dirty="0" smtClean="0"/>
              <a:t>/False</a:t>
            </a:r>
          </a:p>
          <a:p>
            <a:pPr marL="0" lvl="0" indent="0">
              <a:buNone/>
            </a:pPr>
            <a:r>
              <a:rPr lang="en-US" dirty="0" smtClean="0"/>
              <a:t>Many </a:t>
            </a:r>
            <a:r>
              <a:rPr lang="en-US" dirty="0"/>
              <a:t>operating system merge I/O devices and files into a combined file because of the similarity of system calls for each.</a:t>
            </a:r>
          </a:p>
          <a:p>
            <a:pPr marL="0" indent="0">
              <a:buNone/>
            </a:pPr>
            <a:endParaRPr lang="en-US" dirty="0"/>
          </a:p>
        </p:txBody>
      </p:sp>
    </p:spTree>
    <p:extLst>
      <p:ext uri="{BB962C8B-B14F-4D97-AF65-F5344CB8AC3E}">
        <p14:creationId xmlns:p14="http://schemas.microsoft.com/office/powerpoint/2010/main" val="2976855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Section 2.7.3</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A microkernel is a kernel ____.</a:t>
            </a:r>
          </a:p>
          <a:p>
            <a:pPr marL="971550" lvl="1" indent="-514350">
              <a:buFont typeface="+mj-lt"/>
              <a:buAutoNum type="alphaUcPeriod"/>
            </a:pPr>
            <a:r>
              <a:rPr lang="en-US" dirty="0"/>
              <a:t>containing many components that are optimized to reduce resident memory size</a:t>
            </a:r>
          </a:p>
          <a:p>
            <a:pPr marL="971550" lvl="1" indent="-514350">
              <a:buFont typeface="+mj-lt"/>
              <a:buAutoNum type="alphaUcPeriod"/>
            </a:pPr>
            <a:r>
              <a:rPr lang="en-US" dirty="0"/>
              <a:t>that is compressed before loading in order to reduce its resident memory size</a:t>
            </a:r>
          </a:p>
          <a:p>
            <a:pPr marL="971550" lvl="1" indent="-514350">
              <a:buFont typeface="+mj-lt"/>
              <a:buAutoNum type="alphaUcPeriod"/>
            </a:pPr>
            <a:r>
              <a:rPr lang="en-US" dirty="0"/>
              <a:t>that is compiled to produce the smallest size possible when stored to disk</a:t>
            </a:r>
          </a:p>
          <a:p>
            <a:pPr marL="971550" lvl="1" indent="-514350">
              <a:buFont typeface="+mj-lt"/>
              <a:buAutoNum type="alphaUcPeriod"/>
            </a:pPr>
            <a:r>
              <a:rPr lang="en-US" b="1" i="1" dirty="0"/>
              <a:t>that is stripped of all nonessential components</a:t>
            </a:r>
          </a:p>
          <a:p>
            <a:endParaRPr lang="en-US" dirty="0"/>
          </a:p>
          <a:p>
            <a:pPr marL="0" indent="0">
              <a:buNone/>
            </a:pPr>
            <a:endParaRPr lang="en-US" dirty="0"/>
          </a:p>
        </p:txBody>
      </p:sp>
    </p:spTree>
    <p:extLst>
      <p:ext uri="{BB962C8B-B14F-4D97-AF65-F5344CB8AC3E}">
        <p14:creationId xmlns:p14="http://schemas.microsoft.com/office/powerpoint/2010/main" val="2141959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Section 2.7.4</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_____ allow operating system services to be loaded dynamically.</a:t>
            </a:r>
          </a:p>
          <a:p>
            <a:pPr marL="971550" lvl="1" indent="-514350">
              <a:buFont typeface="+mj-lt"/>
              <a:buAutoNum type="alphaUcPeriod"/>
            </a:pPr>
            <a:r>
              <a:rPr lang="en-US" dirty="0"/>
              <a:t>Virtual machines</a:t>
            </a:r>
          </a:p>
          <a:p>
            <a:pPr marL="971550" lvl="1" indent="-514350">
              <a:buFont typeface="+mj-lt"/>
              <a:buAutoNum type="alphaUcPeriod"/>
            </a:pPr>
            <a:r>
              <a:rPr lang="en-US" b="1" i="1" dirty="0"/>
              <a:t>Modules</a:t>
            </a:r>
          </a:p>
          <a:p>
            <a:pPr marL="971550" lvl="1" indent="-514350">
              <a:buFont typeface="+mj-lt"/>
              <a:buAutoNum type="alphaUcPeriod"/>
            </a:pPr>
            <a:r>
              <a:rPr lang="en-US" dirty="0"/>
              <a:t>File systems</a:t>
            </a:r>
          </a:p>
          <a:p>
            <a:pPr marL="971550" lvl="1" indent="-514350">
              <a:buFont typeface="+mj-lt"/>
              <a:buAutoNum type="alphaUcPeriod"/>
            </a:pPr>
            <a:r>
              <a:rPr lang="en-US" dirty="0"/>
              <a:t>Graphical user </a:t>
            </a:r>
            <a:r>
              <a:rPr lang="en-US" dirty="0" smtClean="0"/>
              <a:t>interfaces</a:t>
            </a:r>
            <a:endParaRPr lang="en-US" dirty="0"/>
          </a:p>
        </p:txBody>
      </p:sp>
    </p:spTree>
    <p:extLst>
      <p:ext uri="{BB962C8B-B14F-4D97-AF65-F5344CB8AC3E}">
        <p14:creationId xmlns:p14="http://schemas.microsoft.com/office/powerpoint/2010/main" val="2599037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Section 3.1.1</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The ____ of a process contains temporary data such as function parameters, return addresses, and local variables. </a:t>
            </a:r>
          </a:p>
          <a:p>
            <a:pPr marL="971550" lvl="1" indent="-514350">
              <a:buFont typeface="+mj-lt"/>
              <a:buAutoNum type="alphaUcPeriod"/>
            </a:pPr>
            <a:r>
              <a:rPr lang="en-US" dirty="0"/>
              <a:t>text section</a:t>
            </a:r>
          </a:p>
          <a:p>
            <a:pPr marL="971550" lvl="1" indent="-514350">
              <a:buFont typeface="+mj-lt"/>
              <a:buAutoNum type="alphaUcPeriod"/>
            </a:pPr>
            <a:r>
              <a:rPr lang="en-US" dirty="0"/>
              <a:t>data section</a:t>
            </a:r>
          </a:p>
          <a:p>
            <a:pPr marL="971550" lvl="1" indent="-514350">
              <a:buFont typeface="+mj-lt"/>
              <a:buAutoNum type="alphaUcPeriod"/>
            </a:pPr>
            <a:r>
              <a:rPr lang="en-US" dirty="0"/>
              <a:t>program counter</a:t>
            </a:r>
          </a:p>
          <a:p>
            <a:pPr marL="971550" lvl="1" indent="-514350">
              <a:buFont typeface="+mj-lt"/>
              <a:buAutoNum type="alphaUcPeriod"/>
            </a:pPr>
            <a:r>
              <a:rPr lang="en-US" b="1" i="1" dirty="0" smtClean="0"/>
              <a:t>stack</a:t>
            </a:r>
            <a:endParaRPr lang="en-US" dirty="0"/>
          </a:p>
        </p:txBody>
      </p:sp>
    </p:spTree>
    <p:extLst>
      <p:ext uri="{BB962C8B-B14F-4D97-AF65-F5344CB8AC3E}">
        <p14:creationId xmlns:p14="http://schemas.microsoft.com/office/powerpoint/2010/main" val="1719455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Section 3.1.3</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A process control block ____.</a:t>
            </a:r>
          </a:p>
          <a:p>
            <a:pPr marL="971550" lvl="1" indent="-514350">
              <a:buFont typeface="+mj-lt"/>
              <a:buAutoNum type="alphaUcPeriod"/>
            </a:pPr>
            <a:r>
              <a:rPr lang="en-US" b="1" i="1" dirty="0" smtClean="0"/>
              <a:t>includes information on the process's state</a:t>
            </a:r>
          </a:p>
          <a:p>
            <a:pPr marL="971550" lvl="1" indent="-514350">
              <a:buFont typeface="+mj-lt"/>
              <a:buAutoNum type="alphaUcPeriod"/>
            </a:pPr>
            <a:r>
              <a:rPr lang="en-US" dirty="0" smtClean="0"/>
              <a:t>stores the address of the next instruction to be processed by a different </a:t>
            </a:r>
            <a:r>
              <a:rPr lang="en-US" dirty="0" smtClean="0"/>
              <a:t>process // program account</a:t>
            </a:r>
            <a:endParaRPr lang="en-US" dirty="0" smtClean="0"/>
          </a:p>
          <a:p>
            <a:pPr marL="971550" lvl="1" indent="-514350">
              <a:buFont typeface="+mj-lt"/>
              <a:buAutoNum type="alphaUcPeriod"/>
            </a:pPr>
            <a:r>
              <a:rPr lang="en-US" dirty="0" smtClean="0"/>
              <a:t>determines which process is to be executed next</a:t>
            </a:r>
          </a:p>
          <a:p>
            <a:pPr marL="971550" lvl="1" indent="-514350">
              <a:buFont typeface="+mj-lt"/>
              <a:buAutoNum type="alphaUcPeriod"/>
            </a:pPr>
            <a:r>
              <a:rPr lang="en-US" dirty="0" smtClean="0"/>
              <a:t>is an example of a process queue</a:t>
            </a:r>
          </a:p>
          <a:p>
            <a:pPr marL="0" indent="0">
              <a:buNone/>
            </a:pPr>
            <a:endParaRPr lang="en-US" dirty="0"/>
          </a:p>
        </p:txBody>
      </p:sp>
    </p:spTree>
    <p:extLst>
      <p:ext uri="{BB962C8B-B14F-4D97-AF65-F5344CB8AC3E}">
        <p14:creationId xmlns:p14="http://schemas.microsoft.com/office/powerpoint/2010/main" val="958961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Section 3.1.2</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Name and describe the different states that a process can exist in at any given time.</a:t>
            </a:r>
          </a:p>
          <a:p>
            <a:pPr marL="0" indent="0">
              <a:buNone/>
            </a:pPr>
            <a:r>
              <a:rPr lang="en-US" dirty="0"/>
              <a:t> </a:t>
            </a:r>
          </a:p>
          <a:p>
            <a:pPr marL="0" indent="0">
              <a:buNone/>
            </a:pPr>
            <a:r>
              <a:rPr lang="en-US" b="1" dirty="0"/>
              <a:t>Answer: </a:t>
            </a:r>
            <a:r>
              <a:rPr lang="en-US" dirty="0"/>
              <a:t>The possible states of a process are: new, running, waiting, ready, and terminated. The process is created while in the new state. In the running or waiting state, the process is executing or waiting for an event to occur, respectively.  The ready state occurs when the process is ready and waiting to be assigned to a processor and should not be confused with the waiting state mentioned earlier. After the process is finished executing its code, it enters the termination state.</a:t>
            </a:r>
          </a:p>
          <a:p>
            <a:pPr marL="0" indent="0">
              <a:buNone/>
            </a:pPr>
            <a:r>
              <a:rPr lang="en-US" dirty="0"/>
              <a:t> </a:t>
            </a:r>
          </a:p>
        </p:txBody>
      </p:sp>
    </p:spTree>
    <p:extLst>
      <p:ext uri="{BB962C8B-B14F-4D97-AF65-F5344CB8AC3E}">
        <p14:creationId xmlns:p14="http://schemas.microsoft.com/office/powerpoint/2010/main" val="2307296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Section 3.2.2</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Explain the difference between an I/O-bound process and a CPU-bound process.</a:t>
            </a:r>
          </a:p>
          <a:p>
            <a:pPr marL="0" indent="0">
              <a:buNone/>
            </a:pPr>
            <a:r>
              <a:rPr lang="en-US" dirty="0"/>
              <a:t> </a:t>
            </a:r>
          </a:p>
          <a:p>
            <a:pPr marL="0" indent="0">
              <a:buNone/>
            </a:pPr>
            <a:r>
              <a:rPr lang="en-US" b="1" dirty="0"/>
              <a:t>Answer: </a:t>
            </a:r>
            <a:r>
              <a:rPr lang="en-US" dirty="0"/>
              <a:t>The differences between the two types of processes stem from the number of I/O requests that the process generates. An I/O-bound process spends more of its time seeking I/O operations than doing computational work. The CPU-bound process infrequently requests I/O operations and spends more of its time performing computational work.</a:t>
            </a:r>
          </a:p>
          <a:p>
            <a:pPr marL="0" indent="0">
              <a:buNone/>
            </a:pPr>
            <a:r>
              <a:rPr lang="en-US" dirty="0"/>
              <a:t> </a:t>
            </a:r>
          </a:p>
          <a:p>
            <a:endParaRPr lang="en-US" dirty="0"/>
          </a:p>
        </p:txBody>
      </p:sp>
    </p:spTree>
    <p:extLst>
      <p:ext uri="{BB962C8B-B14F-4D97-AF65-F5344CB8AC3E}">
        <p14:creationId xmlns:p14="http://schemas.microsoft.com/office/powerpoint/2010/main" val="4148788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Section 3.3.1</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Ordinarily the exec() system call follows the fork(). Explain what would happen if a programmer were to inadvertently place the call to exec() before the call to fork().</a:t>
            </a:r>
          </a:p>
          <a:p>
            <a:pPr marL="0" indent="0">
              <a:buNone/>
            </a:pPr>
            <a:r>
              <a:rPr lang="en-US" dirty="0"/>
              <a:t> </a:t>
            </a:r>
          </a:p>
          <a:p>
            <a:pPr marL="0" indent="0">
              <a:buNone/>
            </a:pPr>
            <a:r>
              <a:rPr lang="en-US" b="1" dirty="0"/>
              <a:t>Answer: </a:t>
            </a:r>
            <a:r>
              <a:rPr lang="en-US" dirty="0"/>
              <a:t>Because exec() overwrites the process, we would never reach the call to fork() and hence, no new processes would be created. Rather, the program specified in the parameter to exec() would be run instead.</a:t>
            </a:r>
          </a:p>
          <a:p>
            <a:pPr marL="0" indent="0">
              <a:buNone/>
            </a:pPr>
            <a:r>
              <a:rPr lang="en-US" dirty="0"/>
              <a:t> </a:t>
            </a:r>
          </a:p>
          <a:p>
            <a:endParaRPr lang="en-US" dirty="0"/>
          </a:p>
        </p:txBody>
      </p:sp>
    </p:spTree>
    <p:extLst>
      <p:ext uri="{BB962C8B-B14F-4D97-AF65-F5344CB8AC3E}">
        <p14:creationId xmlns:p14="http://schemas.microsoft.com/office/powerpoint/2010/main" val="3438439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3.2</a:t>
            </a:r>
            <a:endParaRPr lang="en-US" dirty="0"/>
          </a:p>
        </p:txBody>
      </p:sp>
      <p:sp>
        <p:nvSpPr>
          <p:cNvPr id="3" name="Content Placeholder 2"/>
          <p:cNvSpPr>
            <a:spLocks noGrp="1"/>
          </p:cNvSpPr>
          <p:nvPr>
            <p:ph idx="1"/>
          </p:nvPr>
        </p:nvSpPr>
        <p:spPr>
          <a:xfrm>
            <a:off x="381000" y="1219200"/>
            <a:ext cx="8229600" cy="4525963"/>
          </a:xfrm>
        </p:spPr>
        <p:txBody>
          <a:bodyPr>
            <a:normAutofit/>
          </a:bodyPr>
          <a:lstStyle/>
          <a:p>
            <a:pPr marL="0" indent="0">
              <a:buNone/>
            </a:pPr>
            <a:r>
              <a:rPr lang="en-US" dirty="0"/>
              <a:t>Describe the actions taken by a kernel to context-switch </a:t>
            </a:r>
            <a:r>
              <a:rPr lang="en-US" dirty="0" smtClean="0"/>
              <a:t>between processes</a:t>
            </a:r>
            <a:endParaRPr lang="en-US" dirty="0"/>
          </a:p>
          <a:p>
            <a:pPr marL="0" indent="0">
              <a:buNone/>
            </a:pPr>
            <a:r>
              <a:rPr lang="en-US" b="1" dirty="0" smtClean="0"/>
              <a:t>Answer</a:t>
            </a:r>
            <a:r>
              <a:rPr lang="en-US" b="1" dirty="0"/>
              <a:t>:</a:t>
            </a:r>
            <a:endParaRPr lang="en-US" dirty="0"/>
          </a:p>
          <a:p>
            <a:pPr marL="0" indent="0">
              <a:buNone/>
            </a:pPr>
            <a:r>
              <a:rPr lang="en-US" dirty="0"/>
              <a:t>In general, the operating system must save the state of the </a:t>
            </a:r>
            <a:r>
              <a:rPr lang="en-US" dirty="0" smtClean="0"/>
              <a:t>currently running </a:t>
            </a:r>
            <a:r>
              <a:rPr lang="en-US" dirty="0"/>
              <a:t>process and restore the state of the process scheduled to be </a:t>
            </a:r>
            <a:r>
              <a:rPr lang="en-US" dirty="0" smtClean="0"/>
              <a:t>run next</a:t>
            </a:r>
            <a:r>
              <a:rPr lang="en-US" dirty="0"/>
              <a:t>. Saving the state of a process typically includes the values of all </a:t>
            </a:r>
            <a:r>
              <a:rPr lang="en-US" dirty="0" smtClean="0"/>
              <a:t>the CPU </a:t>
            </a:r>
            <a:r>
              <a:rPr lang="en-US" dirty="0"/>
              <a:t>registers in addition to memory allocation. Context switches must</a:t>
            </a:r>
          </a:p>
          <a:p>
            <a:pPr marL="0" indent="0">
              <a:buNone/>
            </a:pPr>
            <a:r>
              <a:rPr lang="en-US" dirty="0"/>
              <a:t>also perform many architecture-specific operations, including </a:t>
            </a:r>
            <a:r>
              <a:rPr lang="en-US" dirty="0" smtClean="0"/>
              <a:t>flushing data </a:t>
            </a:r>
            <a:r>
              <a:rPr lang="en-US" dirty="0"/>
              <a:t>and instruction caches.</a:t>
            </a:r>
          </a:p>
          <a:p>
            <a:endParaRPr lang="en-US" dirty="0"/>
          </a:p>
        </p:txBody>
      </p:sp>
    </p:spTree>
    <p:extLst>
      <p:ext uri="{BB962C8B-B14F-4D97-AF65-F5344CB8AC3E}">
        <p14:creationId xmlns:p14="http://schemas.microsoft.com/office/powerpoint/2010/main" val="1034939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3.6</a:t>
            </a:r>
            <a:endParaRPr lang="en-US" dirty="0"/>
          </a:p>
        </p:txBody>
      </p:sp>
      <p:sp>
        <p:nvSpPr>
          <p:cNvPr id="3" name="Content Placeholder 2"/>
          <p:cNvSpPr>
            <a:spLocks noGrp="1"/>
          </p:cNvSpPr>
          <p:nvPr>
            <p:ph idx="1"/>
          </p:nvPr>
        </p:nvSpPr>
        <p:spPr/>
        <p:txBody>
          <a:bodyPr>
            <a:normAutofit/>
          </a:bodyPr>
          <a:lstStyle/>
          <a:p>
            <a:pPr marL="0" indent="0">
              <a:buNone/>
            </a:pPr>
            <a:r>
              <a:rPr lang="en-US" dirty="0"/>
              <a:t>Explain the circumstances when the line of code marked </a:t>
            </a:r>
            <a:r>
              <a:rPr lang="en-US" dirty="0" err="1"/>
              <a:t>printf</a:t>
            </a:r>
            <a:r>
              <a:rPr lang="en-US" dirty="0"/>
              <a:t> ("</a:t>
            </a:r>
            <a:r>
              <a:rPr lang="en-US" dirty="0" smtClean="0"/>
              <a:t>LINE J</a:t>
            </a:r>
            <a:r>
              <a:rPr lang="en-US" dirty="0"/>
              <a:t>") in Figure is reached.</a:t>
            </a:r>
          </a:p>
          <a:p>
            <a:pPr marL="0" indent="0">
              <a:buNone/>
            </a:pPr>
            <a:r>
              <a:rPr lang="en-US" b="1" dirty="0"/>
              <a:t> </a:t>
            </a:r>
            <a:endParaRPr lang="en-US" dirty="0"/>
          </a:p>
          <a:p>
            <a:pPr marL="0" indent="0">
              <a:buNone/>
            </a:pPr>
            <a:r>
              <a:rPr lang="en-US" b="1" dirty="0"/>
              <a:t>Answer:</a:t>
            </a:r>
            <a:endParaRPr lang="en-US" dirty="0"/>
          </a:p>
          <a:p>
            <a:pPr marL="0" indent="0">
              <a:buNone/>
            </a:pPr>
            <a:r>
              <a:rPr lang="en-US" dirty="0"/>
              <a:t>The call to exec() replaces the address space of the process with </a:t>
            </a:r>
            <a:r>
              <a:rPr lang="en-US" dirty="0" smtClean="0"/>
              <a:t>the program </a:t>
            </a:r>
            <a:r>
              <a:rPr lang="en-US" dirty="0"/>
              <a:t>specified as the parameter to exec(). If the call to exec</a:t>
            </a:r>
            <a:r>
              <a:rPr lang="en-US" dirty="0" smtClean="0"/>
              <a:t>() succeeds</a:t>
            </a:r>
            <a:r>
              <a:rPr lang="en-US" dirty="0"/>
              <a:t>, the new program is now running and control from the </a:t>
            </a:r>
            <a:r>
              <a:rPr lang="en-US" dirty="0" smtClean="0"/>
              <a:t>call to </a:t>
            </a:r>
            <a:r>
              <a:rPr lang="en-US" dirty="0"/>
              <a:t>exec() never returns. In this scenario, the line </a:t>
            </a:r>
            <a:r>
              <a:rPr lang="en-US" dirty="0" err="1"/>
              <a:t>printf</a:t>
            </a:r>
            <a:r>
              <a:rPr lang="en-US" dirty="0"/>
              <a:t>("Line J");</a:t>
            </a:r>
          </a:p>
          <a:p>
            <a:pPr marL="0" indent="0">
              <a:buNone/>
            </a:pPr>
            <a:r>
              <a:rPr lang="en-US" dirty="0"/>
              <a:t>would never be performed. However, if an error occurs in the call </a:t>
            </a:r>
            <a:r>
              <a:rPr lang="en-US" dirty="0" smtClean="0"/>
              <a:t>to exec</a:t>
            </a:r>
            <a:r>
              <a:rPr lang="en-US" dirty="0"/>
              <a:t>(), the function returns control and therefor the line </a:t>
            </a:r>
            <a:r>
              <a:rPr lang="en-US" dirty="0" err="1"/>
              <a:t>printf</a:t>
            </a:r>
            <a:r>
              <a:rPr lang="en-US" dirty="0"/>
              <a:t>("</a:t>
            </a:r>
            <a:r>
              <a:rPr lang="en-US" dirty="0" smtClean="0"/>
              <a:t>Line J</a:t>
            </a:r>
            <a:r>
              <a:rPr lang="en-US" dirty="0"/>
              <a:t>"); would be performed.</a:t>
            </a:r>
          </a:p>
          <a:p>
            <a:endParaRPr lang="en-US" dirty="0"/>
          </a:p>
        </p:txBody>
      </p:sp>
    </p:spTree>
    <p:extLst>
      <p:ext uri="{BB962C8B-B14F-4D97-AF65-F5344CB8AC3E}">
        <p14:creationId xmlns:p14="http://schemas.microsoft.com/office/powerpoint/2010/main" val="123378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 Key Topics</a:t>
            </a:r>
            <a:endParaRPr lang="en-US" dirty="0"/>
          </a:p>
        </p:txBody>
      </p:sp>
      <p:sp>
        <p:nvSpPr>
          <p:cNvPr id="4" name="Content Placeholder 3"/>
          <p:cNvSpPr>
            <a:spLocks noGrp="1"/>
          </p:cNvSpPr>
          <p:nvPr>
            <p:ph idx="1"/>
          </p:nvPr>
        </p:nvSpPr>
        <p:spPr/>
        <p:txBody>
          <a:bodyPr>
            <a:normAutofit/>
          </a:bodyPr>
          <a:lstStyle/>
          <a:p>
            <a:r>
              <a:rPr lang="en-US" altLang="en-US" dirty="0"/>
              <a:t>Operating System Services</a:t>
            </a:r>
          </a:p>
          <a:p>
            <a:r>
              <a:rPr lang="en-US" altLang="en-US" dirty="0"/>
              <a:t>User Operating System Interface</a:t>
            </a:r>
          </a:p>
          <a:p>
            <a:r>
              <a:rPr lang="en-US" altLang="en-US" dirty="0"/>
              <a:t>System Calls</a:t>
            </a:r>
          </a:p>
          <a:p>
            <a:r>
              <a:rPr lang="en-US" altLang="en-US" dirty="0"/>
              <a:t>Types of System Calls</a:t>
            </a:r>
          </a:p>
          <a:p>
            <a:r>
              <a:rPr lang="en-US" altLang="en-US" dirty="0"/>
              <a:t>System Programs</a:t>
            </a:r>
          </a:p>
          <a:p>
            <a:r>
              <a:rPr lang="en-US" altLang="en-US" dirty="0"/>
              <a:t>Operating System Design and Implementation</a:t>
            </a:r>
          </a:p>
          <a:p>
            <a:r>
              <a:rPr lang="en-US" altLang="en-US" dirty="0"/>
              <a:t>Operating System Structure</a:t>
            </a:r>
          </a:p>
          <a:p>
            <a:r>
              <a:rPr lang="en-US" altLang="en-US" dirty="0"/>
              <a:t>Operating System Debugging</a:t>
            </a:r>
          </a:p>
          <a:p>
            <a:r>
              <a:rPr lang="en-US" altLang="en-US" dirty="0"/>
              <a:t>Operating System Generation</a:t>
            </a:r>
          </a:p>
          <a:p>
            <a:r>
              <a:rPr lang="en-US" altLang="en-US" dirty="0"/>
              <a:t>System Boot</a:t>
            </a:r>
          </a:p>
          <a:p>
            <a:pPr marL="0" indent="0">
              <a:buNone/>
            </a:pPr>
            <a:endParaRPr lang="en-US" dirty="0"/>
          </a:p>
        </p:txBody>
      </p:sp>
      <p:sp>
        <p:nvSpPr>
          <p:cNvPr id="3" name="Slide Number Placeholder 2"/>
          <p:cNvSpPr>
            <a:spLocks noGrp="1"/>
          </p:cNvSpPr>
          <p:nvPr>
            <p:ph type="sldNum" sz="quarter" idx="12"/>
          </p:nvPr>
        </p:nvSpPr>
        <p:spPr/>
        <p:txBody>
          <a:bodyPr>
            <a:normAutofit/>
          </a:bodyPr>
          <a:lstStyle/>
          <a:p>
            <a:fld id="{62E88D43-8AAA-45AA-847D-F920ED8D7372}" type="slidenum">
              <a:rPr lang="en-US" smtClean="0"/>
              <a:t>3</a:t>
            </a:fld>
            <a:endParaRPr lang="en-US"/>
          </a:p>
        </p:txBody>
      </p:sp>
    </p:spTree>
    <p:extLst>
      <p:ext uri="{BB962C8B-B14F-4D97-AF65-F5344CB8AC3E}">
        <p14:creationId xmlns:p14="http://schemas.microsoft.com/office/powerpoint/2010/main" val="3741420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0"/>
            <a:ext cx="9034339"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331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Practice – Page 147</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6106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8728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60"/>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a:t>
            </a:r>
            <a:endParaRPr lang="en-US" dirty="0"/>
          </a:p>
        </p:txBody>
      </p:sp>
      <p:sp>
        <p:nvSpPr>
          <p:cNvPr id="3" name="Content Placeholder 2"/>
          <p:cNvSpPr>
            <a:spLocks noGrp="1"/>
          </p:cNvSpPr>
          <p:nvPr>
            <p:ph idx="1"/>
          </p:nvPr>
        </p:nvSpPr>
        <p:spPr/>
        <p:txBody>
          <a:bodyPr/>
          <a:lstStyle/>
          <a:p>
            <a:pPr marL="0" indent="0">
              <a:buNone/>
            </a:pPr>
            <a:r>
              <a:rPr lang="en-US" dirty="0"/>
              <a:t>Using the program shown in Figure 3.30, explain what the output </a:t>
            </a:r>
            <a:r>
              <a:rPr lang="en-US" dirty="0" smtClean="0"/>
              <a:t>will be </a:t>
            </a:r>
            <a:r>
              <a:rPr lang="en-US" dirty="0"/>
              <a:t>at Line A.</a:t>
            </a:r>
          </a:p>
          <a:p>
            <a:pPr marL="0" indent="0">
              <a:buNone/>
            </a:pPr>
            <a:r>
              <a:rPr lang="en-US" b="1" dirty="0"/>
              <a:t>Answer:</a:t>
            </a:r>
          </a:p>
          <a:p>
            <a:pPr marL="0" indent="0">
              <a:buNone/>
            </a:pPr>
            <a:r>
              <a:rPr lang="en-US" dirty="0"/>
              <a:t>The result is still 5 as the child updates its copy of value. When </a:t>
            </a:r>
            <a:r>
              <a:rPr lang="en-US" dirty="0" smtClean="0"/>
              <a:t>control returns </a:t>
            </a:r>
            <a:r>
              <a:rPr lang="en-US" dirty="0"/>
              <a:t>to the parent, its value remains at 5.</a:t>
            </a:r>
          </a:p>
        </p:txBody>
      </p:sp>
    </p:spTree>
    <p:extLst>
      <p:ext uri="{BB962C8B-B14F-4D97-AF65-F5344CB8AC3E}">
        <p14:creationId xmlns:p14="http://schemas.microsoft.com/office/powerpoint/2010/main" val="504611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Practice – 3.1</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77819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0561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Practice 3.1 answer</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marL="0" indent="0">
              <a:buNone/>
            </a:pPr>
            <a:r>
              <a:rPr lang="en-US" dirty="0"/>
              <a:t>Including the initial parent process, how many processes are created </a:t>
            </a:r>
            <a:r>
              <a:rPr lang="en-US" dirty="0" smtClean="0"/>
              <a:t>by the </a:t>
            </a:r>
            <a:r>
              <a:rPr lang="en-US" dirty="0"/>
              <a:t>program shown in Figure 3.31?</a:t>
            </a:r>
          </a:p>
          <a:p>
            <a:pPr marL="0" indent="0">
              <a:buNone/>
            </a:pPr>
            <a:r>
              <a:rPr lang="en-US" b="1" dirty="0"/>
              <a:t>Answer:</a:t>
            </a:r>
          </a:p>
          <a:p>
            <a:pPr marL="0" indent="0">
              <a:buNone/>
            </a:pPr>
            <a:r>
              <a:rPr lang="en-US" dirty="0"/>
              <a:t>There are </a:t>
            </a:r>
            <a:r>
              <a:rPr lang="en-US" dirty="0" smtClean="0"/>
              <a:t>8 </a:t>
            </a:r>
            <a:r>
              <a:rPr lang="en-US" dirty="0"/>
              <a:t>processes created</a:t>
            </a:r>
            <a:r>
              <a:rPr lang="en-US" dirty="0" smtClean="0"/>
              <a:t>.</a:t>
            </a:r>
          </a:p>
          <a:p>
            <a:pPr marL="0" indent="0">
              <a:buNone/>
            </a:pPr>
            <a:r>
              <a:rPr lang="en-US" b="1" dirty="0" smtClean="0"/>
              <a:t>Parent1</a:t>
            </a:r>
          </a:p>
          <a:p>
            <a:pPr marL="0" indent="0">
              <a:buNone/>
            </a:pPr>
            <a:r>
              <a:rPr lang="en-US" b="1" dirty="0" smtClean="0"/>
              <a:t>Child1</a:t>
            </a:r>
          </a:p>
          <a:p>
            <a:pPr marL="0" indent="0">
              <a:buNone/>
            </a:pPr>
            <a:r>
              <a:rPr lang="en-US" dirty="0" smtClean="0"/>
              <a:t>Child1 becomes </a:t>
            </a:r>
            <a:r>
              <a:rPr lang="en-US" b="1" dirty="0" smtClean="0"/>
              <a:t>Parent2</a:t>
            </a:r>
            <a:r>
              <a:rPr lang="en-US" dirty="0" smtClean="0"/>
              <a:t> for </a:t>
            </a:r>
            <a:r>
              <a:rPr lang="en-US" b="1" dirty="0" smtClean="0"/>
              <a:t>Child2</a:t>
            </a:r>
          </a:p>
          <a:p>
            <a:pPr marL="0" indent="0">
              <a:buNone/>
            </a:pPr>
            <a:r>
              <a:rPr lang="en-US" dirty="0" smtClean="0"/>
              <a:t>Child2 </a:t>
            </a:r>
            <a:r>
              <a:rPr lang="en-US" dirty="0"/>
              <a:t>becomes </a:t>
            </a:r>
            <a:r>
              <a:rPr lang="en-US" b="1" dirty="0" smtClean="0"/>
              <a:t>Parent3</a:t>
            </a:r>
            <a:r>
              <a:rPr lang="en-US" dirty="0" smtClean="0"/>
              <a:t> </a:t>
            </a:r>
            <a:r>
              <a:rPr lang="en-US" dirty="0"/>
              <a:t>for </a:t>
            </a:r>
            <a:r>
              <a:rPr lang="en-US" b="1" dirty="0" smtClean="0"/>
              <a:t>Child3</a:t>
            </a:r>
          </a:p>
          <a:p>
            <a:pPr marL="0" indent="0">
              <a:buNone/>
            </a:pPr>
            <a:r>
              <a:rPr lang="en-US" dirty="0" smtClean="0"/>
              <a:t>Child3 </a:t>
            </a:r>
            <a:r>
              <a:rPr lang="en-US" dirty="0"/>
              <a:t>becomes </a:t>
            </a:r>
            <a:r>
              <a:rPr lang="en-US" b="1" dirty="0" smtClean="0"/>
              <a:t>Parent4 </a:t>
            </a:r>
            <a:r>
              <a:rPr lang="en-US" dirty="0"/>
              <a:t>for </a:t>
            </a:r>
            <a:r>
              <a:rPr lang="en-US" b="1" dirty="0" smtClean="0"/>
              <a:t>Child4</a:t>
            </a:r>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43934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4.11</a:t>
            </a:r>
            <a:endParaRPr lang="en-US" dirty="0"/>
          </a:p>
        </p:txBody>
      </p:sp>
      <p:sp>
        <p:nvSpPr>
          <p:cNvPr id="3" name="Content Placeholder 2"/>
          <p:cNvSpPr>
            <a:spLocks noGrp="1"/>
          </p:cNvSpPr>
          <p:nvPr>
            <p:ph idx="1"/>
          </p:nvPr>
        </p:nvSpPr>
        <p:spPr/>
        <p:txBody>
          <a:bodyPr>
            <a:normAutofit/>
          </a:bodyPr>
          <a:lstStyle/>
          <a:p>
            <a:pPr marL="0" indent="0">
              <a:buNone/>
            </a:pPr>
            <a:r>
              <a:rPr lang="en-US" dirty="0"/>
              <a:t>As described in Section 4.7.2, Linux does not distinguish </a:t>
            </a:r>
            <a:r>
              <a:rPr lang="en-US" dirty="0" smtClean="0"/>
              <a:t>between processes </a:t>
            </a:r>
            <a:r>
              <a:rPr lang="en-US" dirty="0"/>
              <a:t>and threads. Instead, Linux treats both in the same way</a:t>
            </a:r>
            <a:r>
              <a:rPr lang="en-US" dirty="0" smtClean="0"/>
              <a:t>, allowing </a:t>
            </a:r>
            <a:r>
              <a:rPr lang="en-US" dirty="0"/>
              <a:t>a task to be more akin to a process or a thread </a:t>
            </a:r>
            <a:r>
              <a:rPr lang="en-US" dirty="0" smtClean="0"/>
              <a:t>depending on </a:t>
            </a:r>
            <a:r>
              <a:rPr lang="en-US" dirty="0"/>
              <a:t>the set of flags passed to the clone() system call. However, many</a:t>
            </a:r>
          </a:p>
          <a:p>
            <a:pPr marL="0" indent="0">
              <a:buNone/>
            </a:pPr>
            <a:r>
              <a:rPr lang="en-US" dirty="0"/>
              <a:t>operating systems—such as Windows XP and Solaris—treat </a:t>
            </a:r>
            <a:r>
              <a:rPr lang="en-US" dirty="0" smtClean="0"/>
              <a:t>processes and </a:t>
            </a:r>
            <a:r>
              <a:rPr lang="en-US" dirty="0"/>
              <a:t>threads differently. Typically, such systems use a notation </a:t>
            </a:r>
            <a:r>
              <a:rPr lang="en-US" dirty="0" smtClean="0"/>
              <a:t>wherein the </a:t>
            </a:r>
            <a:r>
              <a:rPr lang="en-US" dirty="0"/>
              <a:t>data structure for a process contains pointers to the separate threads</a:t>
            </a:r>
          </a:p>
          <a:p>
            <a:pPr marL="0" indent="0">
              <a:buNone/>
            </a:pPr>
            <a:r>
              <a:rPr lang="en-US" dirty="0"/>
              <a:t>belonging to the process. Contrast these two approaches for </a:t>
            </a:r>
            <a:r>
              <a:rPr lang="en-US" dirty="0" smtClean="0"/>
              <a:t>modeling processes </a:t>
            </a:r>
            <a:r>
              <a:rPr lang="en-US" dirty="0"/>
              <a:t>and threads within the kernel.</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837403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4.11 Answer</a:t>
            </a:r>
            <a:endParaRPr lang="en-US" dirty="0"/>
          </a:p>
        </p:txBody>
      </p:sp>
      <p:sp>
        <p:nvSpPr>
          <p:cNvPr id="3" name="Content Placeholder 2"/>
          <p:cNvSpPr>
            <a:spLocks noGrp="1"/>
          </p:cNvSpPr>
          <p:nvPr>
            <p:ph idx="1"/>
          </p:nvPr>
        </p:nvSpPr>
        <p:spPr>
          <a:xfrm>
            <a:off x="457200" y="1600200"/>
            <a:ext cx="7848600" cy="4873752"/>
          </a:xfrm>
        </p:spPr>
        <p:txBody>
          <a:bodyPr>
            <a:normAutofit/>
          </a:bodyPr>
          <a:lstStyle/>
          <a:p>
            <a:pPr marL="0" indent="0">
              <a:buNone/>
            </a:pPr>
            <a:r>
              <a:rPr lang="en-US" b="1" dirty="0"/>
              <a:t>Answer:</a:t>
            </a:r>
            <a:endParaRPr lang="en-US" dirty="0"/>
          </a:p>
          <a:p>
            <a:pPr marL="0" indent="0">
              <a:buNone/>
            </a:pPr>
            <a:r>
              <a:rPr lang="en-US" dirty="0"/>
              <a:t>On one hand, in systems where processes and threads are considered </a:t>
            </a:r>
            <a:r>
              <a:rPr lang="en-US" dirty="0" smtClean="0"/>
              <a:t>as </a:t>
            </a:r>
            <a:r>
              <a:rPr lang="en-US" dirty="0"/>
              <a:t>s</a:t>
            </a:r>
            <a:r>
              <a:rPr lang="en-US" dirty="0" smtClean="0"/>
              <a:t>imilar </a:t>
            </a:r>
            <a:r>
              <a:rPr lang="en-US" dirty="0"/>
              <a:t>entities, some of the operating system code could be simplified. </a:t>
            </a:r>
            <a:r>
              <a:rPr lang="en-US" dirty="0" smtClean="0"/>
              <a:t> A </a:t>
            </a:r>
            <a:r>
              <a:rPr lang="en-US" dirty="0"/>
              <a:t>scheduler, for instance, can consider the different processes and </a:t>
            </a:r>
            <a:r>
              <a:rPr lang="en-US" dirty="0" smtClean="0"/>
              <a:t>threads on </a:t>
            </a:r>
            <a:r>
              <a:rPr lang="en-US" dirty="0"/>
              <a:t>an equal footing without requiring special code to examine </a:t>
            </a:r>
            <a:r>
              <a:rPr lang="en-US" dirty="0" smtClean="0"/>
              <a:t>the threads </a:t>
            </a:r>
            <a:r>
              <a:rPr lang="en-US" dirty="0"/>
              <a:t>associated with a process during every scheduling step. On </a:t>
            </a:r>
            <a:r>
              <a:rPr lang="en-US" dirty="0" smtClean="0"/>
              <a:t>the other </a:t>
            </a:r>
            <a:r>
              <a:rPr lang="en-US" dirty="0"/>
              <a:t>hand, this uniformity could make it harder to impose </a:t>
            </a:r>
            <a:r>
              <a:rPr lang="en-US" dirty="0" smtClean="0"/>
              <a:t>process-wide resource </a:t>
            </a:r>
            <a:r>
              <a:rPr lang="en-US" dirty="0"/>
              <a:t>constraints in a direct manner. Instead, some extra </a:t>
            </a:r>
            <a:r>
              <a:rPr lang="en-US" dirty="0" smtClean="0"/>
              <a:t>complexity is </a:t>
            </a:r>
            <a:r>
              <a:rPr lang="en-US" dirty="0"/>
              <a:t>required to identify which threads correspond to which process </a:t>
            </a:r>
            <a:r>
              <a:rPr lang="en-US" dirty="0" smtClean="0"/>
              <a:t>and perform </a:t>
            </a:r>
            <a:r>
              <a:rPr lang="en-US" dirty="0"/>
              <a:t>the relevant accounting tasks.</a:t>
            </a:r>
          </a:p>
          <a:p>
            <a:endParaRPr lang="en-US" dirty="0"/>
          </a:p>
        </p:txBody>
      </p:sp>
    </p:spTree>
    <p:extLst>
      <p:ext uri="{BB962C8B-B14F-4D97-AF65-F5344CB8AC3E}">
        <p14:creationId xmlns:p14="http://schemas.microsoft.com/office/powerpoint/2010/main" val="3573313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Question – Section 3.1.1</a:t>
            </a:r>
            <a:endParaRPr lang="en-US" dirty="0"/>
          </a:p>
        </p:txBody>
      </p:sp>
      <p:sp>
        <p:nvSpPr>
          <p:cNvPr id="3" name="Content Placeholder 2"/>
          <p:cNvSpPr>
            <a:spLocks noGrp="1"/>
          </p:cNvSpPr>
          <p:nvPr>
            <p:ph idx="1"/>
          </p:nvPr>
        </p:nvSpPr>
        <p:spPr>
          <a:xfrm>
            <a:off x="457200" y="1600200"/>
            <a:ext cx="7696200" cy="4873752"/>
          </a:xfrm>
        </p:spPr>
        <p:txBody>
          <a:bodyPr>
            <a:normAutofit/>
          </a:bodyPr>
          <a:lstStyle/>
          <a:p>
            <a:pPr marL="0" lvl="0" indent="0">
              <a:buNone/>
            </a:pPr>
            <a:r>
              <a:rPr lang="en-US" dirty="0"/>
              <a:t>The ____ of a process contains temporary data such as function parameters, return addresses, and local variables. </a:t>
            </a:r>
          </a:p>
          <a:p>
            <a:pPr marL="822960" lvl="1" indent="-457200">
              <a:buFont typeface="+mj-lt"/>
              <a:buAutoNum type="alphaUcPeriod"/>
            </a:pPr>
            <a:r>
              <a:rPr lang="en-US" sz="2400" dirty="0"/>
              <a:t>text section</a:t>
            </a:r>
          </a:p>
          <a:p>
            <a:pPr marL="822960" lvl="1" indent="-457200">
              <a:buFont typeface="+mj-lt"/>
              <a:buAutoNum type="alphaUcPeriod"/>
            </a:pPr>
            <a:r>
              <a:rPr lang="en-US" sz="2400" dirty="0"/>
              <a:t>data section</a:t>
            </a:r>
          </a:p>
          <a:p>
            <a:pPr marL="822960" lvl="1" indent="-457200">
              <a:buFont typeface="+mj-lt"/>
              <a:buAutoNum type="alphaUcPeriod"/>
            </a:pPr>
            <a:r>
              <a:rPr lang="en-US" sz="2400" dirty="0"/>
              <a:t>program counter</a:t>
            </a:r>
          </a:p>
          <a:p>
            <a:pPr marL="822960" lvl="1" indent="-457200">
              <a:buFont typeface="+mj-lt"/>
              <a:buAutoNum type="alphaUcPeriod"/>
            </a:pPr>
            <a:r>
              <a:rPr lang="en-US" sz="2400" dirty="0"/>
              <a:t>stack</a:t>
            </a:r>
          </a:p>
          <a:p>
            <a:pPr marL="0" indent="0">
              <a:buNone/>
            </a:pPr>
            <a:endParaRPr lang="en-US" dirty="0"/>
          </a:p>
        </p:txBody>
      </p:sp>
    </p:spTree>
    <p:extLst>
      <p:ext uri="{BB962C8B-B14F-4D97-AF65-F5344CB8AC3E}">
        <p14:creationId xmlns:p14="http://schemas.microsoft.com/office/powerpoint/2010/main" val="1549924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Question – Section 3.1.1</a:t>
            </a:r>
            <a:endParaRPr lang="en-US" dirty="0"/>
          </a:p>
        </p:txBody>
      </p:sp>
      <p:sp>
        <p:nvSpPr>
          <p:cNvPr id="3" name="Content Placeholder 2"/>
          <p:cNvSpPr>
            <a:spLocks noGrp="1"/>
          </p:cNvSpPr>
          <p:nvPr>
            <p:ph idx="1"/>
          </p:nvPr>
        </p:nvSpPr>
        <p:spPr>
          <a:xfrm>
            <a:off x="457200" y="1600200"/>
            <a:ext cx="7696200" cy="4873752"/>
          </a:xfrm>
        </p:spPr>
        <p:txBody>
          <a:bodyPr>
            <a:normAutofit/>
          </a:bodyPr>
          <a:lstStyle/>
          <a:p>
            <a:pPr marL="0" lvl="0" indent="0">
              <a:buNone/>
            </a:pPr>
            <a:r>
              <a:rPr lang="en-US" dirty="0"/>
              <a:t>The ____ of a process contains temporary data such as function parameters, return addresses, and local variables. </a:t>
            </a:r>
          </a:p>
          <a:p>
            <a:pPr marL="822960" lvl="1" indent="-457200">
              <a:buFont typeface="+mj-lt"/>
              <a:buAutoNum type="alphaUcPeriod"/>
            </a:pPr>
            <a:r>
              <a:rPr lang="en-US" sz="2400" dirty="0"/>
              <a:t>text section</a:t>
            </a:r>
          </a:p>
          <a:p>
            <a:pPr marL="822960" lvl="1" indent="-457200">
              <a:buFont typeface="+mj-lt"/>
              <a:buAutoNum type="alphaUcPeriod"/>
            </a:pPr>
            <a:r>
              <a:rPr lang="en-US" sz="2400" dirty="0"/>
              <a:t>data section</a:t>
            </a:r>
          </a:p>
          <a:p>
            <a:pPr marL="822960" lvl="1" indent="-457200">
              <a:buFont typeface="+mj-lt"/>
              <a:buAutoNum type="alphaUcPeriod"/>
            </a:pPr>
            <a:r>
              <a:rPr lang="en-US" sz="2400" dirty="0"/>
              <a:t>program counter</a:t>
            </a:r>
          </a:p>
          <a:p>
            <a:pPr marL="822960" lvl="1" indent="-457200">
              <a:buFont typeface="+mj-lt"/>
              <a:buAutoNum type="alphaUcPeriod"/>
            </a:pPr>
            <a:r>
              <a:rPr lang="en-US" sz="2800" b="1" i="1" dirty="0"/>
              <a:t>stack</a:t>
            </a:r>
          </a:p>
          <a:p>
            <a:pPr marL="0" indent="0">
              <a:buNone/>
            </a:pPr>
            <a:endParaRPr lang="en-US" dirty="0"/>
          </a:p>
        </p:txBody>
      </p:sp>
    </p:spTree>
    <p:extLst>
      <p:ext uri="{BB962C8B-B14F-4D97-AF65-F5344CB8AC3E}">
        <p14:creationId xmlns:p14="http://schemas.microsoft.com/office/powerpoint/2010/main" val="829782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Question – Section 3.1.2</a:t>
            </a:r>
            <a:endParaRPr lang="en-US" dirty="0"/>
          </a:p>
        </p:txBody>
      </p:sp>
      <p:sp>
        <p:nvSpPr>
          <p:cNvPr id="3" name="Content Placeholder 2"/>
          <p:cNvSpPr>
            <a:spLocks noGrp="1"/>
          </p:cNvSpPr>
          <p:nvPr>
            <p:ph idx="1"/>
          </p:nvPr>
        </p:nvSpPr>
        <p:spPr>
          <a:xfrm>
            <a:off x="457200" y="1600200"/>
            <a:ext cx="7696200" cy="4873752"/>
          </a:xfrm>
        </p:spPr>
        <p:txBody>
          <a:bodyPr>
            <a:normAutofit/>
          </a:bodyPr>
          <a:lstStyle/>
          <a:p>
            <a:pPr marL="0" lvl="0" indent="0">
              <a:buNone/>
            </a:pPr>
            <a:r>
              <a:rPr lang="en-US" dirty="0"/>
              <a:t>A process may transition to the Ready state by which of the following actions?</a:t>
            </a:r>
          </a:p>
          <a:p>
            <a:pPr marL="822960" lvl="1" indent="-457200">
              <a:buFont typeface="+mj-lt"/>
              <a:buAutoNum type="alphaUcPeriod"/>
            </a:pPr>
            <a:r>
              <a:rPr lang="en-US" sz="2400" dirty="0"/>
              <a:t>Completion of an I/O event</a:t>
            </a:r>
          </a:p>
          <a:p>
            <a:pPr marL="822960" lvl="1" indent="-457200">
              <a:buFont typeface="+mj-lt"/>
              <a:buAutoNum type="alphaUcPeriod"/>
            </a:pPr>
            <a:r>
              <a:rPr lang="en-US" sz="2400" dirty="0"/>
              <a:t>Awaiting its turn on the CPU</a:t>
            </a:r>
          </a:p>
          <a:p>
            <a:pPr marL="822960" lvl="1" indent="-457200">
              <a:buFont typeface="+mj-lt"/>
              <a:buAutoNum type="alphaUcPeriod"/>
            </a:pPr>
            <a:r>
              <a:rPr lang="en-US" sz="2400" dirty="0"/>
              <a:t>Newly-admitted process</a:t>
            </a:r>
          </a:p>
          <a:p>
            <a:pPr marL="822960" lvl="1" indent="-457200">
              <a:buFont typeface="+mj-lt"/>
              <a:buAutoNum type="alphaUcPeriod"/>
            </a:pPr>
            <a:r>
              <a:rPr lang="en-US" sz="2400" dirty="0"/>
              <a:t>All of the above</a:t>
            </a:r>
          </a:p>
          <a:p>
            <a:pPr marL="0" indent="0">
              <a:buNone/>
            </a:pPr>
            <a:endParaRPr lang="en-US" dirty="0"/>
          </a:p>
        </p:txBody>
      </p:sp>
    </p:spTree>
    <p:extLst>
      <p:ext uri="{BB962C8B-B14F-4D97-AF65-F5344CB8AC3E}">
        <p14:creationId xmlns:p14="http://schemas.microsoft.com/office/powerpoint/2010/main" val="3904746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Topics Chapter 3</a:t>
            </a:r>
            <a:endParaRPr lang="en-US" dirty="0"/>
          </a:p>
        </p:txBody>
      </p:sp>
      <p:sp>
        <p:nvSpPr>
          <p:cNvPr id="3" name="Content Placeholder 2"/>
          <p:cNvSpPr>
            <a:spLocks noGrp="1"/>
          </p:cNvSpPr>
          <p:nvPr>
            <p:ph idx="1"/>
          </p:nvPr>
        </p:nvSpPr>
        <p:spPr/>
        <p:txBody>
          <a:bodyPr/>
          <a:lstStyle/>
          <a:p>
            <a:r>
              <a:rPr lang="en-US" altLang="en-US" dirty="0"/>
              <a:t>Process Concept</a:t>
            </a:r>
          </a:p>
          <a:p>
            <a:r>
              <a:rPr lang="en-US" altLang="en-US" dirty="0"/>
              <a:t>Process Scheduling</a:t>
            </a:r>
          </a:p>
          <a:p>
            <a:r>
              <a:rPr lang="en-US" altLang="en-US" dirty="0"/>
              <a:t>Operations on Processes</a:t>
            </a:r>
          </a:p>
          <a:p>
            <a:r>
              <a:rPr lang="en-US" altLang="en-US" dirty="0" smtClean="0"/>
              <a:t>Inter-process </a:t>
            </a:r>
            <a:r>
              <a:rPr lang="en-US" altLang="en-US" dirty="0"/>
              <a:t>Communication</a:t>
            </a:r>
          </a:p>
          <a:p>
            <a:r>
              <a:rPr lang="en-US" altLang="en-US" dirty="0"/>
              <a:t>Examples of </a:t>
            </a:r>
            <a:r>
              <a:rPr lang="en-US" altLang="en-US" dirty="0" smtClean="0"/>
              <a:t>Inter -Process Communication (IPC) </a:t>
            </a:r>
            <a:r>
              <a:rPr lang="en-US" altLang="en-US" dirty="0"/>
              <a:t>Systems</a:t>
            </a:r>
          </a:p>
          <a:p>
            <a:r>
              <a:rPr lang="en-US" altLang="en-US" dirty="0"/>
              <a:t>Communication in Client-Server Systems</a:t>
            </a:r>
          </a:p>
          <a:p>
            <a:endParaRPr lang="en-US" dirty="0"/>
          </a:p>
        </p:txBody>
      </p:sp>
    </p:spTree>
    <p:extLst>
      <p:ext uri="{BB962C8B-B14F-4D97-AF65-F5344CB8AC3E}">
        <p14:creationId xmlns:p14="http://schemas.microsoft.com/office/powerpoint/2010/main" val="3867610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Question – Section 3.1.2</a:t>
            </a:r>
            <a:endParaRPr lang="en-US" dirty="0"/>
          </a:p>
        </p:txBody>
      </p:sp>
      <p:sp>
        <p:nvSpPr>
          <p:cNvPr id="3" name="Content Placeholder 2"/>
          <p:cNvSpPr>
            <a:spLocks noGrp="1"/>
          </p:cNvSpPr>
          <p:nvPr>
            <p:ph idx="1"/>
          </p:nvPr>
        </p:nvSpPr>
        <p:spPr>
          <a:xfrm>
            <a:off x="457200" y="1600200"/>
            <a:ext cx="7696200" cy="4873752"/>
          </a:xfrm>
        </p:spPr>
        <p:txBody>
          <a:bodyPr>
            <a:normAutofit/>
          </a:bodyPr>
          <a:lstStyle/>
          <a:p>
            <a:pPr marL="0" lvl="0" indent="0">
              <a:buNone/>
            </a:pPr>
            <a:r>
              <a:rPr lang="en-US" dirty="0"/>
              <a:t>A process may transition to the Ready state by which of the following actions?</a:t>
            </a:r>
          </a:p>
          <a:p>
            <a:pPr marL="822960" lvl="1" indent="-457200">
              <a:buFont typeface="+mj-lt"/>
              <a:buAutoNum type="alphaUcPeriod"/>
            </a:pPr>
            <a:r>
              <a:rPr lang="en-US" sz="2400" dirty="0"/>
              <a:t>Completion of an I/O event</a:t>
            </a:r>
          </a:p>
          <a:p>
            <a:pPr marL="822960" lvl="1" indent="-457200">
              <a:buFont typeface="+mj-lt"/>
              <a:buAutoNum type="alphaUcPeriod"/>
            </a:pPr>
            <a:r>
              <a:rPr lang="en-US" sz="2400" dirty="0"/>
              <a:t>Awaiting its turn on the CPU</a:t>
            </a:r>
          </a:p>
          <a:p>
            <a:pPr marL="822960" lvl="1" indent="-457200">
              <a:buFont typeface="+mj-lt"/>
              <a:buAutoNum type="alphaUcPeriod"/>
            </a:pPr>
            <a:r>
              <a:rPr lang="en-US" sz="2400" dirty="0"/>
              <a:t>Newly-admitted process</a:t>
            </a:r>
          </a:p>
          <a:p>
            <a:pPr marL="822960" lvl="1" indent="-457200">
              <a:buFont typeface="+mj-lt"/>
              <a:buAutoNum type="alphaUcPeriod"/>
            </a:pPr>
            <a:r>
              <a:rPr lang="en-US" sz="2800" b="1" i="1" dirty="0"/>
              <a:t>All of the above</a:t>
            </a:r>
          </a:p>
          <a:p>
            <a:pPr marL="0" indent="0">
              <a:buNone/>
            </a:pPr>
            <a:endParaRPr lang="en-US" dirty="0"/>
          </a:p>
        </p:txBody>
      </p:sp>
    </p:spTree>
    <p:extLst>
      <p:ext uri="{BB962C8B-B14F-4D97-AF65-F5344CB8AC3E}">
        <p14:creationId xmlns:p14="http://schemas.microsoft.com/office/powerpoint/2010/main" val="1801262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Question – Section 3.1.3</a:t>
            </a:r>
            <a:endParaRPr lang="en-US" dirty="0"/>
          </a:p>
        </p:txBody>
      </p:sp>
      <p:sp>
        <p:nvSpPr>
          <p:cNvPr id="3" name="Content Placeholder 2"/>
          <p:cNvSpPr>
            <a:spLocks noGrp="1"/>
          </p:cNvSpPr>
          <p:nvPr>
            <p:ph idx="1"/>
          </p:nvPr>
        </p:nvSpPr>
        <p:spPr>
          <a:xfrm>
            <a:off x="457200" y="1600200"/>
            <a:ext cx="7696200" cy="4873752"/>
          </a:xfrm>
        </p:spPr>
        <p:txBody>
          <a:bodyPr>
            <a:normAutofit/>
          </a:bodyPr>
          <a:lstStyle/>
          <a:p>
            <a:pPr marL="0" lvl="0" indent="0">
              <a:buNone/>
            </a:pPr>
            <a:r>
              <a:rPr lang="en-US" dirty="0"/>
              <a:t>A process control block ____.</a:t>
            </a:r>
          </a:p>
          <a:p>
            <a:pPr marL="822960" lvl="1" indent="-457200">
              <a:buFont typeface="+mj-lt"/>
              <a:buAutoNum type="alphaUcPeriod"/>
            </a:pPr>
            <a:r>
              <a:rPr lang="en-US" sz="2400" dirty="0"/>
              <a:t>includes information on the process's state</a:t>
            </a:r>
          </a:p>
          <a:p>
            <a:pPr marL="822960" lvl="1" indent="-457200">
              <a:buFont typeface="+mj-lt"/>
              <a:buAutoNum type="alphaUcPeriod"/>
            </a:pPr>
            <a:r>
              <a:rPr lang="en-US" sz="2400" dirty="0"/>
              <a:t>stores the address of the next instruction to be processed by a different process</a:t>
            </a:r>
          </a:p>
          <a:p>
            <a:pPr marL="822960" lvl="1" indent="-457200">
              <a:buFont typeface="+mj-lt"/>
              <a:buAutoNum type="alphaUcPeriod"/>
            </a:pPr>
            <a:r>
              <a:rPr lang="en-US" sz="2400" dirty="0"/>
              <a:t>determines which process is to be executed next</a:t>
            </a:r>
          </a:p>
          <a:p>
            <a:pPr marL="822960" lvl="1" indent="-457200">
              <a:buFont typeface="+mj-lt"/>
              <a:buAutoNum type="alphaUcPeriod"/>
            </a:pPr>
            <a:r>
              <a:rPr lang="en-US" sz="2400" dirty="0"/>
              <a:t>is an example of a process queue</a:t>
            </a:r>
          </a:p>
          <a:p>
            <a:pPr marL="0" indent="0">
              <a:buNone/>
            </a:pPr>
            <a:endParaRPr lang="en-US" dirty="0"/>
          </a:p>
        </p:txBody>
      </p:sp>
    </p:spTree>
    <p:extLst>
      <p:ext uri="{BB962C8B-B14F-4D97-AF65-F5344CB8AC3E}">
        <p14:creationId xmlns:p14="http://schemas.microsoft.com/office/powerpoint/2010/main" val="11993158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Question – Section 3.1.3</a:t>
            </a:r>
            <a:endParaRPr lang="en-US" dirty="0"/>
          </a:p>
        </p:txBody>
      </p:sp>
      <p:sp>
        <p:nvSpPr>
          <p:cNvPr id="3" name="Content Placeholder 2"/>
          <p:cNvSpPr>
            <a:spLocks noGrp="1"/>
          </p:cNvSpPr>
          <p:nvPr>
            <p:ph idx="1"/>
          </p:nvPr>
        </p:nvSpPr>
        <p:spPr>
          <a:xfrm>
            <a:off x="457200" y="1600200"/>
            <a:ext cx="7696200" cy="4873752"/>
          </a:xfrm>
        </p:spPr>
        <p:txBody>
          <a:bodyPr>
            <a:normAutofit/>
          </a:bodyPr>
          <a:lstStyle/>
          <a:p>
            <a:pPr marL="0" lvl="0" indent="0">
              <a:buNone/>
            </a:pPr>
            <a:r>
              <a:rPr lang="en-US" dirty="0"/>
              <a:t>A process control block ____.</a:t>
            </a:r>
          </a:p>
          <a:p>
            <a:pPr marL="822960" lvl="1" indent="-457200">
              <a:buFont typeface="+mj-lt"/>
              <a:buAutoNum type="alphaUcPeriod"/>
            </a:pPr>
            <a:r>
              <a:rPr lang="en-US" sz="2400" b="1" i="1" dirty="0"/>
              <a:t>includes information on the process's state</a:t>
            </a:r>
          </a:p>
          <a:p>
            <a:pPr marL="822960" lvl="1" indent="-457200">
              <a:buFont typeface="+mj-lt"/>
              <a:buAutoNum type="alphaUcPeriod"/>
            </a:pPr>
            <a:r>
              <a:rPr lang="en-US" sz="2400" dirty="0"/>
              <a:t>stores the address of the next instruction to be processed by a different process</a:t>
            </a:r>
          </a:p>
          <a:p>
            <a:pPr marL="822960" lvl="1" indent="-457200">
              <a:buFont typeface="+mj-lt"/>
              <a:buAutoNum type="alphaUcPeriod"/>
            </a:pPr>
            <a:r>
              <a:rPr lang="en-US" sz="2400" dirty="0"/>
              <a:t>determines which process is to be executed next</a:t>
            </a:r>
          </a:p>
          <a:p>
            <a:pPr marL="822960" lvl="1" indent="-457200">
              <a:buFont typeface="+mj-lt"/>
              <a:buAutoNum type="alphaUcPeriod"/>
            </a:pPr>
            <a:r>
              <a:rPr lang="en-US" sz="2400" dirty="0"/>
              <a:t>is an example of a process queue</a:t>
            </a:r>
          </a:p>
          <a:p>
            <a:pPr marL="0" indent="0">
              <a:buNone/>
            </a:pPr>
            <a:endParaRPr lang="en-US" dirty="0"/>
          </a:p>
        </p:txBody>
      </p:sp>
    </p:spTree>
    <p:extLst>
      <p:ext uri="{BB962C8B-B14F-4D97-AF65-F5344CB8AC3E}">
        <p14:creationId xmlns:p14="http://schemas.microsoft.com/office/powerpoint/2010/main" val="800879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Question – Section 3.2.1</a:t>
            </a:r>
            <a:endParaRPr lang="en-US" dirty="0"/>
          </a:p>
        </p:txBody>
      </p:sp>
      <p:sp>
        <p:nvSpPr>
          <p:cNvPr id="3" name="Content Placeholder 2"/>
          <p:cNvSpPr>
            <a:spLocks noGrp="1"/>
          </p:cNvSpPr>
          <p:nvPr>
            <p:ph idx="1"/>
          </p:nvPr>
        </p:nvSpPr>
        <p:spPr>
          <a:xfrm>
            <a:off x="457200" y="1600200"/>
            <a:ext cx="7696200" cy="4873752"/>
          </a:xfrm>
        </p:spPr>
        <p:txBody>
          <a:bodyPr>
            <a:normAutofit/>
          </a:bodyPr>
          <a:lstStyle/>
          <a:p>
            <a:pPr marL="0" lvl="0" indent="0">
              <a:buNone/>
            </a:pPr>
            <a:r>
              <a:rPr lang="en-US" dirty="0"/>
              <a:t>The list of processes waiting for a particular I/O device is called a(n) ____.standby queue</a:t>
            </a:r>
          </a:p>
          <a:p>
            <a:pPr marL="822960" lvl="1" indent="-457200">
              <a:buFont typeface="+mj-lt"/>
              <a:buAutoNum type="alphaUcPeriod"/>
            </a:pPr>
            <a:r>
              <a:rPr lang="en-US" sz="2400" dirty="0"/>
              <a:t>device queue</a:t>
            </a:r>
          </a:p>
          <a:p>
            <a:pPr marL="822960" lvl="1" indent="-457200">
              <a:buFont typeface="+mj-lt"/>
              <a:buAutoNum type="alphaUcPeriod"/>
            </a:pPr>
            <a:r>
              <a:rPr lang="en-US" sz="2400" dirty="0"/>
              <a:t>ready queue</a:t>
            </a:r>
          </a:p>
          <a:p>
            <a:pPr marL="822960" lvl="1" indent="-457200">
              <a:buFont typeface="+mj-lt"/>
              <a:buAutoNum type="alphaUcPeriod"/>
            </a:pPr>
            <a:r>
              <a:rPr lang="en-US" sz="2400" dirty="0"/>
              <a:t>interrupt </a:t>
            </a:r>
            <a:r>
              <a:rPr lang="en-US" sz="2400" dirty="0" smtClean="0"/>
              <a:t>queue</a:t>
            </a:r>
            <a:endParaRPr lang="en-US" sz="2400" dirty="0"/>
          </a:p>
        </p:txBody>
      </p:sp>
    </p:spTree>
    <p:extLst>
      <p:ext uri="{BB962C8B-B14F-4D97-AF65-F5344CB8AC3E}">
        <p14:creationId xmlns:p14="http://schemas.microsoft.com/office/powerpoint/2010/main" val="1148898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Question – Section 3.2.1</a:t>
            </a:r>
            <a:endParaRPr lang="en-US" dirty="0"/>
          </a:p>
        </p:txBody>
      </p:sp>
      <p:sp>
        <p:nvSpPr>
          <p:cNvPr id="3" name="Content Placeholder 2"/>
          <p:cNvSpPr>
            <a:spLocks noGrp="1"/>
          </p:cNvSpPr>
          <p:nvPr>
            <p:ph idx="1"/>
          </p:nvPr>
        </p:nvSpPr>
        <p:spPr>
          <a:xfrm>
            <a:off x="457200" y="1600200"/>
            <a:ext cx="7696200" cy="4873752"/>
          </a:xfrm>
        </p:spPr>
        <p:txBody>
          <a:bodyPr>
            <a:normAutofit/>
          </a:bodyPr>
          <a:lstStyle/>
          <a:p>
            <a:pPr marL="0" lvl="0" indent="0">
              <a:buNone/>
            </a:pPr>
            <a:r>
              <a:rPr lang="en-US" dirty="0"/>
              <a:t>The list of processes waiting for a particular I/O device is called a(n) ____.standby queue</a:t>
            </a:r>
          </a:p>
          <a:p>
            <a:pPr marL="822960" lvl="1" indent="-457200">
              <a:buFont typeface="+mj-lt"/>
              <a:buAutoNum type="alphaUcPeriod"/>
            </a:pPr>
            <a:r>
              <a:rPr lang="en-US" sz="2400" dirty="0"/>
              <a:t>device queue</a:t>
            </a:r>
          </a:p>
          <a:p>
            <a:pPr marL="822960" lvl="1" indent="-457200">
              <a:buFont typeface="+mj-lt"/>
              <a:buAutoNum type="alphaUcPeriod"/>
            </a:pPr>
            <a:r>
              <a:rPr lang="en-US" sz="2400" b="1" i="1" dirty="0"/>
              <a:t>ready queue</a:t>
            </a:r>
          </a:p>
          <a:p>
            <a:pPr marL="822960" lvl="1" indent="-457200">
              <a:buFont typeface="+mj-lt"/>
              <a:buAutoNum type="alphaUcPeriod"/>
            </a:pPr>
            <a:r>
              <a:rPr lang="en-US" sz="2400" dirty="0"/>
              <a:t>interrupt </a:t>
            </a:r>
            <a:r>
              <a:rPr lang="en-US" sz="2400" dirty="0" smtClean="0"/>
              <a:t>queue</a:t>
            </a:r>
            <a:endParaRPr lang="en-US" sz="2400" dirty="0"/>
          </a:p>
        </p:txBody>
      </p:sp>
    </p:spTree>
    <p:extLst>
      <p:ext uri="{BB962C8B-B14F-4D97-AF65-F5344CB8AC3E}">
        <p14:creationId xmlns:p14="http://schemas.microsoft.com/office/powerpoint/2010/main" val="660596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Question – Section 3.2.3</a:t>
            </a:r>
            <a:endParaRPr lang="en-US" dirty="0"/>
          </a:p>
        </p:txBody>
      </p:sp>
      <p:sp>
        <p:nvSpPr>
          <p:cNvPr id="3" name="Content Placeholder 2"/>
          <p:cNvSpPr>
            <a:spLocks noGrp="1"/>
          </p:cNvSpPr>
          <p:nvPr>
            <p:ph idx="1"/>
          </p:nvPr>
        </p:nvSpPr>
        <p:spPr>
          <a:xfrm>
            <a:off x="457200" y="1600200"/>
            <a:ext cx="7696200" cy="4873752"/>
          </a:xfrm>
        </p:spPr>
        <p:txBody>
          <a:bodyPr>
            <a:normAutofit/>
          </a:bodyPr>
          <a:lstStyle/>
          <a:p>
            <a:pPr lvl="0"/>
            <a:r>
              <a:rPr lang="en-US" dirty="0"/>
              <a:t>A _________________ saves the state of the currently running process and restores the state of the next process to run.</a:t>
            </a:r>
          </a:p>
          <a:p>
            <a:pPr marL="822960" lvl="1" indent="-457200">
              <a:buFont typeface="+mj-lt"/>
              <a:buAutoNum type="alphaUcPeriod"/>
            </a:pPr>
            <a:r>
              <a:rPr lang="en-US" sz="2400" dirty="0"/>
              <a:t>save-and-restore</a:t>
            </a:r>
          </a:p>
          <a:p>
            <a:pPr marL="822960" lvl="1" indent="-457200">
              <a:buFont typeface="+mj-lt"/>
              <a:buAutoNum type="alphaUcPeriod"/>
            </a:pPr>
            <a:r>
              <a:rPr lang="en-US" sz="2400" dirty="0"/>
              <a:t>state switch</a:t>
            </a:r>
          </a:p>
          <a:p>
            <a:pPr marL="822960" lvl="1" indent="-457200">
              <a:buFont typeface="+mj-lt"/>
              <a:buAutoNum type="alphaUcPeriod"/>
            </a:pPr>
            <a:r>
              <a:rPr lang="en-US" sz="2400" dirty="0"/>
              <a:t>context switch</a:t>
            </a:r>
          </a:p>
          <a:p>
            <a:pPr marL="822960" lvl="1" indent="-457200">
              <a:buFont typeface="+mj-lt"/>
              <a:buAutoNum type="alphaUcPeriod"/>
            </a:pPr>
            <a:r>
              <a:rPr lang="en-US" sz="2400" dirty="0"/>
              <a:t>none of the above</a:t>
            </a:r>
          </a:p>
          <a:p>
            <a:endParaRPr lang="en-US" dirty="0"/>
          </a:p>
          <a:p>
            <a:pPr marL="0" indent="0">
              <a:buNone/>
            </a:pPr>
            <a:endParaRPr lang="en-US" dirty="0"/>
          </a:p>
        </p:txBody>
      </p:sp>
    </p:spTree>
    <p:extLst>
      <p:ext uri="{BB962C8B-B14F-4D97-AF65-F5344CB8AC3E}">
        <p14:creationId xmlns:p14="http://schemas.microsoft.com/office/powerpoint/2010/main" val="2031259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Question – Section 3.2.3</a:t>
            </a:r>
            <a:endParaRPr lang="en-US" dirty="0"/>
          </a:p>
        </p:txBody>
      </p:sp>
      <p:sp>
        <p:nvSpPr>
          <p:cNvPr id="3" name="Content Placeholder 2"/>
          <p:cNvSpPr>
            <a:spLocks noGrp="1"/>
          </p:cNvSpPr>
          <p:nvPr>
            <p:ph idx="1"/>
          </p:nvPr>
        </p:nvSpPr>
        <p:spPr>
          <a:xfrm>
            <a:off x="457200" y="1600200"/>
            <a:ext cx="7696200" cy="4873752"/>
          </a:xfrm>
        </p:spPr>
        <p:txBody>
          <a:bodyPr>
            <a:normAutofit/>
          </a:bodyPr>
          <a:lstStyle/>
          <a:p>
            <a:pPr lvl="0"/>
            <a:r>
              <a:rPr lang="en-US" dirty="0"/>
              <a:t>A _________________ saves the state of the currently running process and restores the state of the next process to run.</a:t>
            </a:r>
          </a:p>
          <a:p>
            <a:pPr marL="822960" lvl="1" indent="-457200">
              <a:buFont typeface="+mj-lt"/>
              <a:buAutoNum type="alphaUcPeriod"/>
            </a:pPr>
            <a:r>
              <a:rPr lang="en-US" sz="2400" dirty="0"/>
              <a:t>save-and-restore</a:t>
            </a:r>
          </a:p>
          <a:p>
            <a:pPr marL="822960" lvl="1" indent="-457200">
              <a:buFont typeface="+mj-lt"/>
              <a:buAutoNum type="alphaUcPeriod"/>
            </a:pPr>
            <a:r>
              <a:rPr lang="en-US" sz="2400" dirty="0"/>
              <a:t>state switch</a:t>
            </a:r>
          </a:p>
          <a:p>
            <a:pPr marL="822960" lvl="1" indent="-457200">
              <a:buFont typeface="+mj-lt"/>
              <a:buAutoNum type="alphaUcPeriod"/>
            </a:pPr>
            <a:r>
              <a:rPr lang="en-US" sz="2400" b="1" i="1" dirty="0"/>
              <a:t>context switch</a:t>
            </a:r>
          </a:p>
          <a:p>
            <a:pPr marL="822960" lvl="1" indent="-457200">
              <a:buFont typeface="+mj-lt"/>
              <a:buAutoNum type="alphaUcPeriod"/>
            </a:pPr>
            <a:r>
              <a:rPr lang="en-US" sz="2400" dirty="0"/>
              <a:t>none of the above</a:t>
            </a:r>
          </a:p>
          <a:p>
            <a:endParaRPr lang="en-US" dirty="0"/>
          </a:p>
          <a:p>
            <a:pPr marL="0" indent="0">
              <a:buNone/>
            </a:pPr>
            <a:endParaRPr lang="en-US" dirty="0"/>
          </a:p>
        </p:txBody>
      </p:sp>
    </p:spTree>
    <p:extLst>
      <p:ext uri="{BB962C8B-B14F-4D97-AF65-F5344CB8AC3E}">
        <p14:creationId xmlns:p14="http://schemas.microsoft.com/office/powerpoint/2010/main" val="2032234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Question – Section 4.1.1</a:t>
            </a:r>
            <a:endParaRPr lang="en-US" dirty="0"/>
          </a:p>
        </p:txBody>
      </p:sp>
      <p:sp>
        <p:nvSpPr>
          <p:cNvPr id="3" name="Content Placeholder 2"/>
          <p:cNvSpPr>
            <a:spLocks noGrp="1"/>
          </p:cNvSpPr>
          <p:nvPr>
            <p:ph idx="1"/>
          </p:nvPr>
        </p:nvSpPr>
        <p:spPr>
          <a:xfrm>
            <a:off x="457200" y="1600200"/>
            <a:ext cx="7696200" cy="4873752"/>
          </a:xfrm>
        </p:spPr>
        <p:txBody>
          <a:bodyPr>
            <a:normAutofit/>
          </a:bodyPr>
          <a:lstStyle/>
          <a:p>
            <a:pPr marL="0" lvl="0" indent="0">
              <a:buNone/>
            </a:pPr>
            <a:r>
              <a:rPr lang="en-US" dirty="0" err="1"/>
              <a:t>Pthreads</a:t>
            </a:r>
            <a:r>
              <a:rPr lang="en-US" dirty="0"/>
              <a:t> refers to ____.</a:t>
            </a:r>
          </a:p>
          <a:p>
            <a:pPr marL="822960" lvl="1" indent="-457200">
              <a:buFont typeface="+mj-lt"/>
              <a:buAutoNum type="alphaUcPeriod"/>
            </a:pPr>
            <a:r>
              <a:rPr lang="en-US" sz="2400" dirty="0"/>
              <a:t>the POSIX standard.</a:t>
            </a:r>
          </a:p>
          <a:p>
            <a:pPr marL="822960" lvl="1" indent="-457200">
              <a:buFont typeface="+mj-lt"/>
              <a:buAutoNum type="alphaUcPeriod"/>
            </a:pPr>
            <a:r>
              <a:rPr lang="en-US" sz="2400" dirty="0"/>
              <a:t>an implementation for thread behavior.</a:t>
            </a:r>
          </a:p>
          <a:p>
            <a:pPr marL="822960" lvl="1" indent="-457200">
              <a:buFont typeface="+mj-lt"/>
              <a:buAutoNum type="alphaUcPeriod"/>
            </a:pPr>
            <a:r>
              <a:rPr lang="en-US" sz="2400" dirty="0"/>
              <a:t>a specification for thread behavior.</a:t>
            </a:r>
          </a:p>
          <a:p>
            <a:pPr marL="822960" lvl="1" indent="-457200">
              <a:buFont typeface="+mj-lt"/>
              <a:buAutoNum type="alphaUcPeriod"/>
            </a:pPr>
            <a:r>
              <a:rPr lang="en-US" sz="2400" dirty="0"/>
              <a:t>an API for process creation and synchronization.</a:t>
            </a:r>
          </a:p>
          <a:p>
            <a:pPr marL="0" indent="0">
              <a:buNone/>
            </a:pPr>
            <a:endParaRPr lang="en-US" dirty="0"/>
          </a:p>
        </p:txBody>
      </p:sp>
    </p:spTree>
    <p:extLst>
      <p:ext uri="{BB962C8B-B14F-4D97-AF65-F5344CB8AC3E}">
        <p14:creationId xmlns:p14="http://schemas.microsoft.com/office/powerpoint/2010/main" val="917903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Question – Section 4.1.1</a:t>
            </a:r>
            <a:endParaRPr lang="en-US" dirty="0"/>
          </a:p>
        </p:txBody>
      </p:sp>
      <p:sp>
        <p:nvSpPr>
          <p:cNvPr id="3" name="Content Placeholder 2"/>
          <p:cNvSpPr>
            <a:spLocks noGrp="1"/>
          </p:cNvSpPr>
          <p:nvPr>
            <p:ph idx="1"/>
          </p:nvPr>
        </p:nvSpPr>
        <p:spPr>
          <a:xfrm>
            <a:off x="457200" y="1600200"/>
            <a:ext cx="7696200" cy="4873752"/>
          </a:xfrm>
        </p:spPr>
        <p:txBody>
          <a:bodyPr>
            <a:normAutofit/>
          </a:bodyPr>
          <a:lstStyle/>
          <a:p>
            <a:pPr marL="0" lvl="0" indent="0">
              <a:buNone/>
            </a:pPr>
            <a:r>
              <a:rPr lang="en-US" dirty="0" err="1"/>
              <a:t>Pthreads</a:t>
            </a:r>
            <a:r>
              <a:rPr lang="en-US" dirty="0"/>
              <a:t> refers to ____.</a:t>
            </a:r>
          </a:p>
          <a:p>
            <a:pPr marL="822960" lvl="1" indent="-457200">
              <a:buFont typeface="+mj-lt"/>
              <a:buAutoNum type="alphaUcPeriod"/>
            </a:pPr>
            <a:r>
              <a:rPr lang="en-US" sz="2400" dirty="0"/>
              <a:t>the POSIX standard.</a:t>
            </a:r>
          </a:p>
          <a:p>
            <a:pPr marL="822960" lvl="1" indent="-457200">
              <a:buFont typeface="+mj-lt"/>
              <a:buAutoNum type="alphaUcPeriod"/>
            </a:pPr>
            <a:r>
              <a:rPr lang="en-US" sz="2400" dirty="0"/>
              <a:t>an implementation for thread behavior.</a:t>
            </a:r>
          </a:p>
          <a:p>
            <a:pPr marL="822960" lvl="1" indent="-457200">
              <a:buFont typeface="+mj-lt"/>
              <a:buAutoNum type="alphaUcPeriod"/>
            </a:pPr>
            <a:r>
              <a:rPr lang="en-US" sz="2400" b="1" i="1" dirty="0"/>
              <a:t>a specification for thread behavior.</a:t>
            </a:r>
          </a:p>
          <a:p>
            <a:pPr marL="822960" lvl="1" indent="-457200">
              <a:buFont typeface="+mj-lt"/>
              <a:buAutoNum type="alphaUcPeriod"/>
            </a:pPr>
            <a:r>
              <a:rPr lang="en-US" sz="2400" dirty="0"/>
              <a:t>an API for process creation and synchronization.</a:t>
            </a:r>
          </a:p>
          <a:p>
            <a:pPr marL="0" indent="0">
              <a:buNone/>
            </a:pPr>
            <a:endParaRPr lang="en-US" dirty="0"/>
          </a:p>
        </p:txBody>
      </p:sp>
    </p:spTree>
    <p:extLst>
      <p:ext uri="{BB962C8B-B14F-4D97-AF65-F5344CB8AC3E}">
        <p14:creationId xmlns:p14="http://schemas.microsoft.com/office/powerpoint/2010/main" val="1836835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Question – Section 4.3.3</a:t>
            </a:r>
            <a:endParaRPr lang="en-US" dirty="0"/>
          </a:p>
        </p:txBody>
      </p:sp>
      <p:sp>
        <p:nvSpPr>
          <p:cNvPr id="3" name="Content Placeholder 2"/>
          <p:cNvSpPr>
            <a:spLocks noGrp="1"/>
          </p:cNvSpPr>
          <p:nvPr>
            <p:ph idx="1"/>
          </p:nvPr>
        </p:nvSpPr>
        <p:spPr>
          <a:xfrm>
            <a:off x="457200" y="1600200"/>
            <a:ext cx="7696200" cy="4873752"/>
          </a:xfrm>
        </p:spPr>
        <p:txBody>
          <a:bodyPr>
            <a:normAutofit/>
          </a:bodyPr>
          <a:lstStyle/>
          <a:p>
            <a:pPr lvl="0"/>
            <a:r>
              <a:rPr lang="en-US" dirty="0"/>
              <a:t>The ____ multithreading model multiplexes many user-level threads to a smaller or equal number of kernel threads.</a:t>
            </a:r>
          </a:p>
          <a:p>
            <a:pPr marL="822960" lvl="1" indent="-457200">
              <a:buFont typeface="+mj-lt"/>
              <a:buAutoNum type="alphaUcPeriod"/>
            </a:pPr>
            <a:r>
              <a:rPr lang="en-US" sz="2400" dirty="0"/>
              <a:t>many-to-one model</a:t>
            </a:r>
          </a:p>
          <a:p>
            <a:pPr marL="822960" lvl="1" indent="-457200">
              <a:buFont typeface="+mj-lt"/>
              <a:buAutoNum type="alphaUcPeriod"/>
            </a:pPr>
            <a:r>
              <a:rPr lang="en-US" sz="2400" dirty="0"/>
              <a:t>one-to-one model</a:t>
            </a:r>
          </a:p>
          <a:p>
            <a:pPr marL="822960" lvl="1" indent="-457200">
              <a:buFont typeface="+mj-lt"/>
              <a:buAutoNum type="alphaUcPeriod"/>
            </a:pPr>
            <a:r>
              <a:rPr lang="en-US" sz="2400" dirty="0"/>
              <a:t>many-to-many model</a:t>
            </a:r>
          </a:p>
          <a:p>
            <a:pPr marL="822960" lvl="1" indent="-457200">
              <a:buFont typeface="+mj-lt"/>
              <a:buAutoNum type="alphaUcPeriod"/>
            </a:pPr>
            <a:r>
              <a:rPr lang="en-US" sz="2400" dirty="0"/>
              <a:t>many-to-some model</a:t>
            </a:r>
          </a:p>
          <a:p>
            <a:pPr marL="0" indent="0">
              <a:buNone/>
            </a:pPr>
            <a:endParaRPr lang="en-US" dirty="0"/>
          </a:p>
        </p:txBody>
      </p:sp>
    </p:spTree>
    <p:extLst>
      <p:ext uri="{BB962C8B-B14F-4D97-AF65-F5344CB8AC3E}">
        <p14:creationId xmlns:p14="http://schemas.microsoft.com/office/powerpoint/2010/main" val="4117770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Topics Chapter 4</a:t>
            </a:r>
            <a:endParaRPr lang="en-US" dirty="0"/>
          </a:p>
        </p:txBody>
      </p:sp>
      <p:sp>
        <p:nvSpPr>
          <p:cNvPr id="3" name="Content Placeholder 2"/>
          <p:cNvSpPr>
            <a:spLocks noGrp="1"/>
          </p:cNvSpPr>
          <p:nvPr>
            <p:ph idx="1"/>
          </p:nvPr>
        </p:nvSpPr>
        <p:spPr/>
        <p:txBody>
          <a:bodyPr/>
          <a:lstStyle/>
          <a:p>
            <a:r>
              <a:rPr lang="en-US" altLang="en-US" dirty="0"/>
              <a:t>Overview</a:t>
            </a:r>
          </a:p>
          <a:p>
            <a:r>
              <a:rPr lang="en-US" altLang="en-US" dirty="0"/>
              <a:t>Multicore Programming</a:t>
            </a:r>
          </a:p>
          <a:p>
            <a:r>
              <a:rPr lang="en-US" altLang="en-US" dirty="0"/>
              <a:t>Multithreading Models</a:t>
            </a:r>
          </a:p>
          <a:p>
            <a:r>
              <a:rPr lang="en-US" altLang="en-US" dirty="0"/>
              <a:t>Thread Libraries</a:t>
            </a:r>
          </a:p>
          <a:p>
            <a:r>
              <a:rPr lang="en-US" altLang="en-US" dirty="0"/>
              <a:t>Implicit Threading</a:t>
            </a:r>
          </a:p>
          <a:p>
            <a:r>
              <a:rPr lang="en-US" altLang="en-US" dirty="0"/>
              <a:t>Threading Issues</a:t>
            </a:r>
          </a:p>
          <a:p>
            <a:r>
              <a:rPr lang="en-US" altLang="en-US" dirty="0"/>
              <a:t>Operating System Examples</a:t>
            </a:r>
          </a:p>
        </p:txBody>
      </p:sp>
    </p:spTree>
    <p:extLst>
      <p:ext uri="{BB962C8B-B14F-4D97-AF65-F5344CB8AC3E}">
        <p14:creationId xmlns:p14="http://schemas.microsoft.com/office/powerpoint/2010/main" val="4187354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Question – Section 4.3.3</a:t>
            </a:r>
            <a:endParaRPr lang="en-US" dirty="0"/>
          </a:p>
        </p:txBody>
      </p:sp>
      <p:sp>
        <p:nvSpPr>
          <p:cNvPr id="3" name="Content Placeholder 2"/>
          <p:cNvSpPr>
            <a:spLocks noGrp="1"/>
          </p:cNvSpPr>
          <p:nvPr>
            <p:ph idx="1"/>
          </p:nvPr>
        </p:nvSpPr>
        <p:spPr>
          <a:xfrm>
            <a:off x="457200" y="1600200"/>
            <a:ext cx="7696200" cy="4873752"/>
          </a:xfrm>
        </p:spPr>
        <p:txBody>
          <a:bodyPr>
            <a:normAutofit/>
          </a:bodyPr>
          <a:lstStyle/>
          <a:p>
            <a:pPr lvl="0"/>
            <a:r>
              <a:rPr lang="en-US" dirty="0"/>
              <a:t>The ____ multithreading model multiplexes many user-level threads to a smaller or equal number of kernel threads.</a:t>
            </a:r>
          </a:p>
          <a:p>
            <a:pPr marL="822960" lvl="1" indent="-457200">
              <a:buFont typeface="+mj-lt"/>
              <a:buAutoNum type="alphaUcPeriod"/>
            </a:pPr>
            <a:r>
              <a:rPr lang="en-US" sz="2400" dirty="0"/>
              <a:t>many-to-one model</a:t>
            </a:r>
          </a:p>
          <a:p>
            <a:pPr marL="822960" lvl="1" indent="-457200">
              <a:buFont typeface="+mj-lt"/>
              <a:buAutoNum type="alphaUcPeriod"/>
            </a:pPr>
            <a:r>
              <a:rPr lang="en-US" sz="2400" dirty="0"/>
              <a:t>one-to-one model</a:t>
            </a:r>
          </a:p>
          <a:p>
            <a:pPr marL="822960" lvl="1" indent="-457200">
              <a:buFont typeface="+mj-lt"/>
              <a:buAutoNum type="alphaUcPeriod"/>
            </a:pPr>
            <a:r>
              <a:rPr lang="en-US" sz="2400" b="1" i="1" dirty="0"/>
              <a:t>many-to-many model</a:t>
            </a:r>
          </a:p>
          <a:p>
            <a:pPr marL="822960" lvl="1" indent="-457200">
              <a:buFont typeface="+mj-lt"/>
              <a:buAutoNum type="alphaUcPeriod"/>
            </a:pPr>
            <a:r>
              <a:rPr lang="en-US" sz="2400" dirty="0"/>
              <a:t>many-to-some model</a:t>
            </a:r>
          </a:p>
          <a:p>
            <a:pPr marL="0" indent="0">
              <a:buNone/>
            </a:pPr>
            <a:endParaRPr lang="en-US" dirty="0"/>
          </a:p>
        </p:txBody>
      </p:sp>
    </p:spTree>
    <p:extLst>
      <p:ext uri="{BB962C8B-B14F-4D97-AF65-F5344CB8AC3E}">
        <p14:creationId xmlns:p14="http://schemas.microsoft.com/office/powerpoint/2010/main" val="207125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Question – Section 4.6.2</a:t>
            </a:r>
            <a:endParaRPr lang="en-US" dirty="0"/>
          </a:p>
        </p:txBody>
      </p:sp>
      <p:sp>
        <p:nvSpPr>
          <p:cNvPr id="3" name="Content Placeholder 2"/>
          <p:cNvSpPr>
            <a:spLocks noGrp="1"/>
          </p:cNvSpPr>
          <p:nvPr>
            <p:ph idx="1"/>
          </p:nvPr>
        </p:nvSpPr>
        <p:spPr>
          <a:xfrm>
            <a:off x="457200" y="1600200"/>
            <a:ext cx="7696200" cy="4873752"/>
          </a:xfrm>
        </p:spPr>
        <p:txBody>
          <a:bodyPr>
            <a:normAutofit/>
          </a:bodyPr>
          <a:lstStyle/>
          <a:p>
            <a:pPr marL="0" lvl="0" indent="0">
              <a:buNone/>
            </a:pPr>
            <a:r>
              <a:rPr lang="en-US" dirty="0"/>
              <a:t>Which of the following would be an acceptable signal handling scheme for a multithreaded program?</a:t>
            </a:r>
          </a:p>
          <a:p>
            <a:pPr marL="822960" lvl="1" indent="-457200">
              <a:buFont typeface="+mj-lt"/>
              <a:buAutoNum type="alphaUcPeriod"/>
            </a:pPr>
            <a:r>
              <a:rPr lang="en-US" sz="2400" dirty="0"/>
              <a:t>Deliver the signal to the thread to which the signal applies. </a:t>
            </a:r>
          </a:p>
          <a:p>
            <a:pPr marL="822960" lvl="1" indent="-457200">
              <a:buFont typeface="+mj-lt"/>
              <a:buAutoNum type="alphaUcPeriod"/>
            </a:pPr>
            <a:r>
              <a:rPr lang="en-US" sz="2400" dirty="0"/>
              <a:t>Deliver the signal to every thread in the process.</a:t>
            </a:r>
          </a:p>
          <a:p>
            <a:pPr marL="822960" lvl="1" indent="-457200">
              <a:buFont typeface="+mj-lt"/>
              <a:buAutoNum type="alphaUcPeriod"/>
            </a:pPr>
            <a:r>
              <a:rPr lang="en-US" sz="2400" dirty="0"/>
              <a:t>Deliver the signal to only certain threads in the process.</a:t>
            </a:r>
          </a:p>
          <a:p>
            <a:pPr marL="822960" lvl="1" indent="-457200">
              <a:buFont typeface="+mj-lt"/>
              <a:buAutoNum type="alphaUcPeriod"/>
            </a:pPr>
            <a:r>
              <a:rPr lang="en-US" sz="2400" dirty="0"/>
              <a:t>All of the above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65020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Question – Section 4.6.2</a:t>
            </a:r>
            <a:endParaRPr lang="en-US" dirty="0"/>
          </a:p>
        </p:txBody>
      </p:sp>
      <p:sp>
        <p:nvSpPr>
          <p:cNvPr id="3" name="Content Placeholder 2"/>
          <p:cNvSpPr>
            <a:spLocks noGrp="1"/>
          </p:cNvSpPr>
          <p:nvPr>
            <p:ph idx="1"/>
          </p:nvPr>
        </p:nvSpPr>
        <p:spPr>
          <a:xfrm>
            <a:off x="457200" y="1600200"/>
            <a:ext cx="7696200" cy="4873752"/>
          </a:xfrm>
        </p:spPr>
        <p:txBody>
          <a:bodyPr>
            <a:normAutofit/>
          </a:bodyPr>
          <a:lstStyle/>
          <a:p>
            <a:pPr marL="0" lvl="0" indent="0">
              <a:buNone/>
            </a:pPr>
            <a:r>
              <a:rPr lang="en-US" dirty="0"/>
              <a:t>Which of the following would be an acceptable signal handling scheme for a multithreaded program?</a:t>
            </a:r>
          </a:p>
          <a:p>
            <a:pPr marL="822960" lvl="1" indent="-457200">
              <a:buFont typeface="+mj-lt"/>
              <a:buAutoNum type="alphaUcPeriod"/>
            </a:pPr>
            <a:r>
              <a:rPr lang="en-US" sz="2400" dirty="0"/>
              <a:t>Deliver the signal to the thread to which the signal applies. </a:t>
            </a:r>
          </a:p>
          <a:p>
            <a:pPr marL="822960" lvl="1" indent="-457200">
              <a:buFont typeface="+mj-lt"/>
              <a:buAutoNum type="alphaUcPeriod"/>
            </a:pPr>
            <a:r>
              <a:rPr lang="en-US" sz="2400" dirty="0"/>
              <a:t>Deliver the signal to every thread in the process.</a:t>
            </a:r>
          </a:p>
          <a:p>
            <a:pPr marL="822960" lvl="1" indent="-457200">
              <a:buFont typeface="+mj-lt"/>
              <a:buAutoNum type="alphaUcPeriod"/>
            </a:pPr>
            <a:r>
              <a:rPr lang="en-US" sz="2400" dirty="0"/>
              <a:t>Deliver the signal to only certain threads in the process.</a:t>
            </a:r>
          </a:p>
          <a:p>
            <a:pPr marL="822960" lvl="1" indent="-457200">
              <a:buFont typeface="+mj-lt"/>
              <a:buAutoNum type="alphaUcPeriod"/>
            </a:pPr>
            <a:r>
              <a:rPr lang="en-US" sz="2400" b="1" i="1" dirty="0"/>
              <a:t>All of the above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771232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Question – Section 4.4.1</a:t>
            </a:r>
            <a:endParaRPr lang="en-US" dirty="0"/>
          </a:p>
        </p:txBody>
      </p:sp>
      <p:sp>
        <p:nvSpPr>
          <p:cNvPr id="3" name="Content Placeholder 2"/>
          <p:cNvSpPr>
            <a:spLocks noGrp="1"/>
          </p:cNvSpPr>
          <p:nvPr>
            <p:ph idx="1"/>
          </p:nvPr>
        </p:nvSpPr>
        <p:spPr>
          <a:xfrm>
            <a:off x="457200" y="1600200"/>
            <a:ext cx="7696200" cy="4873752"/>
          </a:xfrm>
        </p:spPr>
        <p:txBody>
          <a:bodyPr>
            <a:normAutofit/>
          </a:bodyPr>
          <a:lstStyle/>
          <a:p>
            <a:pPr marL="0" lvl="0" indent="0">
              <a:buNone/>
            </a:pPr>
            <a:r>
              <a:rPr lang="en-US" dirty="0"/>
              <a:t>Which of the following statements regarding threads is false?</a:t>
            </a:r>
          </a:p>
          <a:p>
            <a:pPr marL="822960" lvl="1" indent="-457200">
              <a:buFont typeface="+mj-lt"/>
              <a:buAutoNum type="alphaUcPeriod"/>
            </a:pPr>
            <a:r>
              <a:rPr lang="en-US" sz="2400" dirty="0"/>
              <a:t>Sharing is automatically provided in Java threads.</a:t>
            </a:r>
          </a:p>
          <a:p>
            <a:pPr marL="822960" lvl="1" indent="-457200">
              <a:buFont typeface="+mj-lt"/>
              <a:buAutoNum type="alphaUcPeriod"/>
            </a:pPr>
            <a:r>
              <a:rPr lang="en-US" sz="2400" dirty="0"/>
              <a:t>Both </a:t>
            </a:r>
            <a:r>
              <a:rPr lang="en-US" sz="2400" dirty="0" err="1"/>
              <a:t>Pthreads</a:t>
            </a:r>
            <a:r>
              <a:rPr lang="en-US" sz="2400" dirty="0"/>
              <a:t> and Win32 threads share global data.</a:t>
            </a:r>
          </a:p>
          <a:p>
            <a:pPr marL="822960" lvl="1" indent="-457200">
              <a:buFont typeface="+mj-lt"/>
              <a:buAutoNum type="alphaUcPeriod"/>
            </a:pPr>
            <a:r>
              <a:rPr lang="en-US" sz="2400" dirty="0"/>
              <a:t>The start() method actually creates a thread in the Java virtual machine.</a:t>
            </a:r>
          </a:p>
          <a:p>
            <a:pPr marL="822960" lvl="1" indent="-457200">
              <a:buFont typeface="+mj-lt"/>
              <a:buAutoNum type="alphaUcPeriod"/>
            </a:pPr>
            <a:r>
              <a:rPr lang="en-US" sz="2400" dirty="0"/>
              <a:t>The Java method join() provides similar functionality as the </a:t>
            </a:r>
            <a:r>
              <a:rPr lang="en-US" sz="2400" dirty="0" err="1"/>
              <a:t>WaitForSingleObject</a:t>
            </a:r>
            <a:r>
              <a:rPr lang="en-US" sz="2400" dirty="0"/>
              <a:t> in Win32.</a:t>
            </a:r>
          </a:p>
          <a:p>
            <a:pPr marL="0" indent="0">
              <a:buNone/>
            </a:pPr>
            <a:endParaRPr lang="en-US" dirty="0"/>
          </a:p>
        </p:txBody>
      </p:sp>
    </p:spTree>
    <p:extLst>
      <p:ext uri="{BB962C8B-B14F-4D97-AF65-F5344CB8AC3E}">
        <p14:creationId xmlns:p14="http://schemas.microsoft.com/office/powerpoint/2010/main" val="42876020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Question – Section 4.4.1</a:t>
            </a:r>
            <a:endParaRPr lang="en-US" dirty="0"/>
          </a:p>
        </p:txBody>
      </p:sp>
      <p:sp>
        <p:nvSpPr>
          <p:cNvPr id="3" name="Content Placeholder 2"/>
          <p:cNvSpPr>
            <a:spLocks noGrp="1"/>
          </p:cNvSpPr>
          <p:nvPr>
            <p:ph idx="1"/>
          </p:nvPr>
        </p:nvSpPr>
        <p:spPr>
          <a:xfrm>
            <a:off x="457200" y="1600200"/>
            <a:ext cx="7696200" cy="4873752"/>
          </a:xfrm>
        </p:spPr>
        <p:txBody>
          <a:bodyPr>
            <a:normAutofit/>
          </a:bodyPr>
          <a:lstStyle/>
          <a:p>
            <a:pPr marL="0" lvl="0" indent="0">
              <a:buNone/>
            </a:pPr>
            <a:r>
              <a:rPr lang="en-US" dirty="0"/>
              <a:t>Which of the following statements regarding threads is false?</a:t>
            </a:r>
          </a:p>
          <a:p>
            <a:pPr marL="822960" lvl="1" indent="-457200">
              <a:buFont typeface="+mj-lt"/>
              <a:buAutoNum type="alphaUcPeriod"/>
            </a:pPr>
            <a:r>
              <a:rPr lang="en-US" sz="2400" b="1" i="1" dirty="0"/>
              <a:t>Sharing is automatically provided in Java threads.</a:t>
            </a:r>
          </a:p>
          <a:p>
            <a:pPr marL="822960" lvl="1" indent="-457200">
              <a:buFont typeface="+mj-lt"/>
              <a:buAutoNum type="alphaUcPeriod"/>
            </a:pPr>
            <a:r>
              <a:rPr lang="en-US" sz="2400" dirty="0"/>
              <a:t>Both </a:t>
            </a:r>
            <a:r>
              <a:rPr lang="en-US" sz="2400" dirty="0" err="1"/>
              <a:t>Pthreads</a:t>
            </a:r>
            <a:r>
              <a:rPr lang="en-US" sz="2400" dirty="0"/>
              <a:t> and Win32 threads share global data.</a:t>
            </a:r>
          </a:p>
          <a:p>
            <a:pPr marL="822960" lvl="1" indent="-457200">
              <a:buFont typeface="+mj-lt"/>
              <a:buAutoNum type="alphaUcPeriod"/>
            </a:pPr>
            <a:r>
              <a:rPr lang="en-US" sz="2400" dirty="0"/>
              <a:t>The start() method actually creates a thread in the Java virtual machine.</a:t>
            </a:r>
          </a:p>
          <a:p>
            <a:pPr marL="822960" lvl="1" indent="-457200">
              <a:buFont typeface="+mj-lt"/>
              <a:buAutoNum type="alphaUcPeriod"/>
            </a:pPr>
            <a:r>
              <a:rPr lang="en-US" sz="2400" dirty="0"/>
              <a:t>The Java method join() provides similar functionality as the </a:t>
            </a:r>
            <a:r>
              <a:rPr lang="en-US" sz="2400" dirty="0" err="1"/>
              <a:t>WaitForSingleObject</a:t>
            </a:r>
            <a:r>
              <a:rPr lang="en-US" sz="2400" dirty="0"/>
              <a:t> in Win32.</a:t>
            </a:r>
          </a:p>
          <a:p>
            <a:pPr marL="0" indent="0">
              <a:buNone/>
            </a:pPr>
            <a:endParaRPr lang="en-US" dirty="0"/>
          </a:p>
        </p:txBody>
      </p:sp>
    </p:spTree>
    <p:extLst>
      <p:ext uri="{BB962C8B-B14F-4D97-AF65-F5344CB8AC3E}">
        <p14:creationId xmlns:p14="http://schemas.microsoft.com/office/powerpoint/2010/main" val="26529378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Question – Section 4.2</a:t>
            </a:r>
            <a:endParaRPr lang="en-US" dirty="0"/>
          </a:p>
        </p:txBody>
      </p:sp>
      <p:sp>
        <p:nvSpPr>
          <p:cNvPr id="3" name="Content Placeholder 2"/>
          <p:cNvSpPr>
            <a:spLocks noGrp="1"/>
          </p:cNvSpPr>
          <p:nvPr>
            <p:ph idx="1"/>
          </p:nvPr>
        </p:nvSpPr>
        <p:spPr>
          <a:xfrm>
            <a:off x="457200" y="1600200"/>
            <a:ext cx="7696200" cy="4873752"/>
          </a:xfrm>
        </p:spPr>
        <p:txBody>
          <a:bodyPr>
            <a:normAutofit/>
          </a:bodyPr>
          <a:lstStyle/>
          <a:p>
            <a:pPr marL="0" lvl="0" indent="0">
              <a:buNone/>
            </a:pPr>
            <a:r>
              <a:rPr lang="en-US" dirty="0"/>
              <a:t>According to Amdahl's Law, what is the speedup gain for an application that is 60% parallel and we run it on a machine with 4 processing cores?</a:t>
            </a:r>
          </a:p>
          <a:p>
            <a:pPr marL="822960" lvl="1" indent="-457200">
              <a:buFont typeface="+mj-lt"/>
              <a:buAutoNum type="alphaUcPeriod"/>
            </a:pPr>
            <a:r>
              <a:rPr lang="en-US" sz="2400" dirty="0"/>
              <a:t>1.82</a:t>
            </a:r>
          </a:p>
          <a:p>
            <a:pPr marL="822960" lvl="1" indent="-457200">
              <a:buFont typeface="+mj-lt"/>
              <a:buAutoNum type="alphaUcPeriod"/>
            </a:pPr>
            <a:r>
              <a:rPr lang="en-US" sz="2400" dirty="0"/>
              <a:t>.7</a:t>
            </a:r>
          </a:p>
          <a:p>
            <a:pPr marL="822960" lvl="1" indent="-457200">
              <a:buFont typeface="+mj-lt"/>
              <a:buAutoNum type="alphaUcPeriod"/>
            </a:pPr>
            <a:r>
              <a:rPr lang="en-US" sz="2400" dirty="0"/>
              <a:t>.55</a:t>
            </a:r>
          </a:p>
          <a:p>
            <a:pPr marL="822960" lvl="1" indent="-457200">
              <a:buFont typeface="+mj-lt"/>
              <a:buAutoNum type="alphaUcPeriod"/>
            </a:pPr>
            <a:r>
              <a:rPr lang="en-US" sz="2400" dirty="0"/>
              <a:t>1.43</a:t>
            </a:r>
          </a:p>
          <a:p>
            <a:pPr marL="0" indent="0">
              <a:buNone/>
            </a:pPr>
            <a:endParaRPr lang="en-US" dirty="0"/>
          </a:p>
        </p:txBody>
      </p:sp>
    </p:spTree>
    <p:extLst>
      <p:ext uri="{BB962C8B-B14F-4D97-AF65-F5344CB8AC3E}">
        <p14:creationId xmlns:p14="http://schemas.microsoft.com/office/powerpoint/2010/main" val="1586733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Question – Section 4.2</a:t>
            </a:r>
            <a:endParaRPr lang="en-US" dirty="0"/>
          </a:p>
        </p:txBody>
      </p:sp>
      <p:sp>
        <p:nvSpPr>
          <p:cNvPr id="3" name="Content Placeholder 2"/>
          <p:cNvSpPr>
            <a:spLocks noGrp="1"/>
          </p:cNvSpPr>
          <p:nvPr>
            <p:ph idx="1"/>
          </p:nvPr>
        </p:nvSpPr>
        <p:spPr>
          <a:xfrm>
            <a:off x="457200" y="1600200"/>
            <a:ext cx="7696200" cy="4873752"/>
          </a:xfrm>
        </p:spPr>
        <p:txBody>
          <a:bodyPr>
            <a:normAutofit/>
          </a:bodyPr>
          <a:lstStyle/>
          <a:p>
            <a:pPr marL="0" lvl="0" indent="0">
              <a:buNone/>
            </a:pPr>
            <a:r>
              <a:rPr lang="en-US" dirty="0"/>
              <a:t>According to Amdahl's Law, what is the speedup gain for an application that is 60% parallel and we run it on a machine with 4 processing cores?</a:t>
            </a:r>
          </a:p>
          <a:p>
            <a:pPr marL="822960" lvl="1" indent="-457200">
              <a:buFont typeface="+mj-lt"/>
              <a:buAutoNum type="alphaUcPeriod"/>
            </a:pPr>
            <a:r>
              <a:rPr lang="en-US" sz="2400" b="1" i="1" dirty="0"/>
              <a:t>1.82</a:t>
            </a:r>
          </a:p>
          <a:p>
            <a:pPr marL="822960" lvl="1" indent="-457200">
              <a:buFont typeface="+mj-lt"/>
              <a:buAutoNum type="alphaUcPeriod"/>
            </a:pPr>
            <a:r>
              <a:rPr lang="en-US" sz="2400" dirty="0"/>
              <a:t>.7</a:t>
            </a:r>
          </a:p>
          <a:p>
            <a:pPr marL="822960" lvl="1" indent="-457200">
              <a:buFont typeface="+mj-lt"/>
              <a:buAutoNum type="alphaUcPeriod"/>
            </a:pPr>
            <a:r>
              <a:rPr lang="en-US" sz="2400" dirty="0"/>
              <a:t>.55</a:t>
            </a:r>
          </a:p>
          <a:p>
            <a:pPr marL="822960" lvl="1" indent="-457200">
              <a:buFont typeface="+mj-lt"/>
              <a:buAutoNum type="alphaUcPeriod"/>
            </a:pPr>
            <a:r>
              <a:rPr lang="en-US" sz="2400" dirty="0"/>
              <a:t>1.43</a:t>
            </a:r>
          </a:p>
          <a:p>
            <a:pPr marL="0" indent="0">
              <a:buNone/>
            </a:pPr>
            <a:endParaRPr lang="en-US" dirty="0" smtClean="0"/>
          </a:p>
        </p:txBody>
      </p:sp>
    </p:spTree>
    <p:extLst>
      <p:ext uri="{BB962C8B-B14F-4D97-AF65-F5344CB8AC3E}">
        <p14:creationId xmlns:p14="http://schemas.microsoft.com/office/powerpoint/2010/main" val="11823216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Amdahl’s Law</a:t>
            </a:r>
            <a:endParaRPr lang="en-US" dirty="0"/>
          </a:p>
        </p:txBody>
      </p:sp>
      <p:sp>
        <p:nvSpPr>
          <p:cNvPr id="3" name="Content Placeholder 2"/>
          <p:cNvSpPr>
            <a:spLocks noGrp="1"/>
          </p:cNvSpPr>
          <p:nvPr>
            <p:ph idx="1"/>
          </p:nvPr>
        </p:nvSpPr>
        <p:spPr>
          <a:xfrm>
            <a:off x="457199" y="1600200"/>
            <a:ext cx="8104909" cy="4873752"/>
          </a:xfrm>
        </p:spPr>
        <p:txBody>
          <a:bodyPr>
            <a:normAutofit/>
          </a:bodyPr>
          <a:lstStyle/>
          <a:p>
            <a:pPr marL="0" indent="0">
              <a:buNone/>
            </a:pPr>
            <a:r>
              <a:rPr lang="en-US" dirty="0" smtClean="0"/>
              <a:t>If </a:t>
            </a:r>
            <a:r>
              <a:rPr lang="en-US" dirty="0"/>
              <a:t>S is the portion of the application that must be performed serially on a system with N processing cores, the formula appears as follows</a:t>
            </a:r>
            <a:r>
              <a:rPr lang="en-US" dirty="0" smtClean="0"/>
              <a:t>:</a:t>
            </a:r>
          </a:p>
          <a:p>
            <a:pPr marL="0" indent="0">
              <a:buNone/>
            </a:pPr>
            <a:endParaRPr lang="pt-BR" dirty="0" smtClean="0"/>
          </a:p>
          <a:p>
            <a:pPr marL="0" indent="0">
              <a:buNone/>
            </a:pPr>
            <a:endParaRPr lang="pt-BR" dirty="0" smtClean="0"/>
          </a:p>
          <a:p>
            <a:pPr marL="0" lvl="0" indent="0">
              <a:buNone/>
            </a:pPr>
            <a:endParaRPr lang="en-US" dirty="0" smtClean="0"/>
          </a:p>
          <a:p>
            <a:pPr marL="0" lvl="0" indent="0">
              <a:buNone/>
            </a:pPr>
            <a:r>
              <a:rPr lang="en-US" dirty="0" smtClean="0"/>
              <a:t>60</a:t>
            </a:r>
            <a:r>
              <a:rPr lang="en-US" dirty="0"/>
              <a:t>% parallel and we run it on a machine with 4 processing </a:t>
            </a:r>
            <a:r>
              <a:rPr lang="en-US" dirty="0" smtClean="0"/>
              <a:t>cores – 40% is serial.</a:t>
            </a:r>
          </a:p>
          <a:p>
            <a:pPr marL="0" lvl="0" indent="0">
              <a:buNone/>
            </a:pPr>
            <a:endParaRPr lang="en-US" dirty="0"/>
          </a:p>
          <a:p>
            <a:pPr marL="0" lvl="0" indent="0">
              <a:buNone/>
            </a:pPr>
            <a:r>
              <a:rPr lang="en-US" b="1" dirty="0" smtClean="0"/>
              <a:t>1.82 = 1/0.4 + (1-0.4)/4</a:t>
            </a:r>
          </a:p>
          <a:p>
            <a:pPr marL="0" lvl="0" indent="0">
              <a:buNone/>
            </a:pPr>
            <a:endParaRPr lang="en-US" dirty="0"/>
          </a:p>
          <a:p>
            <a:pPr marL="0" lvl="0" indent="0">
              <a:buNone/>
            </a:pPr>
            <a:endParaRPr lang="en-US" dirty="0"/>
          </a:p>
          <a:p>
            <a:pPr marL="0" indent="0">
              <a:buNone/>
            </a:pPr>
            <a:endParaRPr lang="pt-BR" dirty="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902526"/>
            <a:ext cx="3209406" cy="1136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7125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5.5</a:t>
            </a:r>
            <a:endParaRPr lang="en-US" dirty="0"/>
          </a:p>
        </p:txBody>
      </p:sp>
      <p:pic>
        <p:nvPicPr>
          <p:cNvPr id="4" name="Picture 3"/>
          <p:cNvPicPr/>
          <p:nvPr/>
        </p:nvPicPr>
        <p:blipFill>
          <a:blip r:embed="rId2"/>
          <a:stretch>
            <a:fillRect/>
          </a:stretch>
        </p:blipFill>
        <p:spPr>
          <a:xfrm>
            <a:off x="533400" y="1600200"/>
            <a:ext cx="7467600" cy="4800600"/>
          </a:xfrm>
          <a:prstGeom prst="rect">
            <a:avLst/>
          </a:prstGeom>
        </p:spPr>
      </p:pic>
    </p:spTree>
    <p:extLst>
      <p:ext uri="{BB962C8B-B14F-4D97-AF65-F5344CB8AC3E}">
        <p14:creationId xmlns:p14="http://schemas.microsoft.com/office/powerpoint/2010/main" val="19668909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5.14</a:t>
            </a:r>
            <a:endParaRPr lang="en-US" dirty="0"/>
          </a:p>
        </p:txBody>
      </p:sp>
      <p:pic>
        <p:nvPicPr>
          <p:cNvPr id="5" name="Picture 4"/>
          <p:cNvPicPr/>
          <p:nvPr/>
        </p:nvPicPr>
        <p:blipFill>
          <a:blip r:embed="rId2"/>
          <a:stretch>
            <a:fillRect/>
          </a:stretch>
        </p:blipFill>
        <p:spPr>
          <a:xfrm>
            <a:off x="533400" y="1676400"/>
            <a:ext cx="7391400" cy="4572000"/>
          </a:xfrm>
          <a:prstGeom prst="rect">
            <a:avLst/>
          </a:prstGeom>
        </p:spPr>
      </p:pic>
    </p:spTree>
    <p:extLst>
      <p:ext uri="{BB962C8B-B14F-4D97-AF65-F5344CB8AC3E}">
        <p14:creationId xmlns:p14="http://schemas.microsoft.com/office/powerpoint/2010/main" val="2513841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277416"/>
            <a:ext cx="7772400" cy="576263"/>
          </a:xfrm>
        </p:spPr>
        <p:txBody>
          <a:bodyPr lIns="64008" tIns="32004" rIns="64008" bIns="32004">
            <a:normAutofit fontScale="90000"/>
          </a:bodyPr>
          <a:lstStyle/>
          <a:p>
            <a:pPr eaLnBrk="1" hangingPunct="1"/>
            <a:r>
              <a:rPr lang="en-US" altLang="en-US" smtClean="0"/>
              <a:t>Chapter 5:  Process Scheduling</a:t>
            </a:r>
          </a:p>
        </p:txBody>
      </p:sp>
      <p:sp>
        <p:nvSpPr>
          <p:cNvPr id="4099" name="Rectangle 3"/>
          <p:cNvSpPr>
            <a:spLocks noGrp="1" noChangeArrowheads="1"/>
          </p:cNvSpPr>
          <p:nvPr>
            <p:ph idx="1"/>
          </p:nvPr>
        </p:nvSpPr>
        <p:spPr>
          <a:xfrm>
            <a:off x="819150" y="1246585"/>
            <a:ext cx="7336367" cy="3773090"/>
          </a:xfrm>
        </p:spPr>
        <p:txBody>
          <a:bodyPr lIns="64008" tIns="32004" rIns="64008" bIns="32004">
            <a:normAutofit/>
          </a:bodyPr>
          <a:lstStyle/>
          <a:p>
            <a:r>
              <a:rPr lang="en-US" altLang="en-US" smtClean="0"/>
              <a:t>Basic Concepts</a:t>
            </a:r>
          </a:p>
          <a:p>
            <a:r>
              <a:rPr lang="en-US" altLang="en-US" smtClean="0"/>
              <a:t>Scheduling Criteria </a:t>
            </a:r>
          </a:p>
          <a:p>
            <a:r>
              <a:rPr lang="en-US" altLang="en-US" smtClean="0"/>
              <a:t>Scheduling Algorithms</a:t>
            </a:r>
          </a:p>
          <a:p>
            <a:r>
              <a:rPr lang="en-US" altLang="en-US" smtClean="0"/>
              <a:t>Thread Scheduling</a:t>
            </a:r>
          </a:p>
          <a:p>
            <a:r>
              <a:rPr lang="en-US" altLang="en-US" smtClean="0"/>
              <a:t>Multiple-Processor Scheduling</a:t>
            </a:r>
          </a:p>
          <a:p>
            <a:r>
              <a:rPr lang="en-US" altLang="en-US" smtClean="0"/>
              <a:t>Real-Time CPU Scheduling</a:t>
            </a:r>
          </a:p>
          <a:p>
            <a:r>
              <a:rPr lang="en-US" altLang="en-US" smtClean="0"/>
              <a:t>Operating Systems Examples</a:t>
            </a:r>
          </a:p>
          <a:p>
            <a:r>
              <a:rPr lang="en-US" altLang="en-US" smtClean="0"/>
              <a:t>Algorithm Evaluation</a:t>
            </a:r>
          </a:p>
        </p:txBody>
      </p:sp>
    </p:spTree>
    <p:extLst>
      <p:ext uri="{BB962C8B-B14F-4D97-AF65-F5344CB8AC3E}">
        <p14:creationId xmlns:p14="http://schemas.microsoft.com/office/powerpoint/2010/main" val="25992319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Exercises – 5.8</a:t>
            </a:r>
            <a:endParaRPr lang="en-US" dirty="0"/>
          </a:p>
        </p:txBody>
      </p:sp>
      <p:sp>
        <p:nvSpPr>
          <p:cNvPr id="3" name="Content Placeholder 2"/>
          <p:cNvSpPr>
            <a:spLocks noGrp="1"/>
          </p:cNvSpPr>
          <p:nvPr>
            <p:ph idx="1"/>
          </p:nvPr>
        </p:nvSpPr>
        <p:spPr/>
        <p:txBody>
          <a:bodyPr/>
          <a:lstStyle/>
          <a:p>
            <a:pPr marL="0" indent="0">
              <a:buNone/>
            </a:pPr>
            <a:r>
              <a:rPr lang="en-US" dirty="0"/>
              <a:t>Which of the following scheduling algorithms could result in starvation? </a:t>
            </a:r>
            <a:endParaRPr lang="en-US" dirty="0" smtClean="0"/>
          </a:p>
          <a:p>
            <a:pPr marL="822960" lvl="1" indent="-457200">
              <a:buFont typeface="+mj-lt"/>
              <a:buAutoNum type="alphaLcParenR"/>
            </a:pPr>
            <a:r>
              <a:rPr lang="en-US" dirty="0" smtClean="0"/>
              <a:t>First-come</a:t>
            </a:r>
            <a:r>
              <a:rPr lang="en-US" dirty="0"/>
              <a:t>, </a:t>
            </a:r>
            <a:r>
              <a:rPr lang="en-US" dirty="0" smtClean="0"/>
              <a:t>first-served</a:t>
            </a:r>
          </a:p>
          <a:p>
            <a:pPr marL="822960" lvl="1" indent="-457200">
              <a:buFont typeface="+mj-lt"/>
              <a:buAutoNum type="alphaLcParenR"/>
            </a:pPr>
            <a:r>
              <a:rPr lang="en-US" dirty="0" smtClean="0"/>
              <a:t>Shortest </a:t>
            </a:r>
            <a:r>
              <a:rPr lang="en-US" dirty="0"/>
              <a:t>job </a:t>
            </a:r>
            <a:r>
              <a:rPr lang="en-US" dirty="0" smtClean="0"/>
              <a:t>first</a:t>
            </a:r>
          </a:p>
          <a:p>
            <a:pPr marL="822960" lvl="1" indent="-457200">
              <a:buFont typeface="+mj-lt"/>
              <a:buAutoNum type="alphaLcParenR"/>
            </a:pPr>
            <a:r>
              <a:rPr lang="en-US" dirty="0" smtClean="0"/>
              <a:t>Round </a:t>
            </a:r>
            <a:r>
              <a:rPr lang="en-US" dirty="0"/>
              <a:t>robin</a:t>
            </a:r>
          </a:p>
          <a:p>
            <a:pPr marL="822960" lvl="1" indent="-457200">
              <a:buFont typeface="+mj-lt"/>
              <a:buAutoNum type="alphaLcParenR"/>
            </a:pPr>
            <a:r>
              <a:rPr lang="en-US" dirty="0" smtClean="0"/>
              <a:t>Priority</a:t>
            </a:r>
            <a:endParaRPr lang="en-US" dirty="0"/>
          </a:p>
        </p:txBody>
      </p:sp>
    </p:spTree>
    <p:extLst>
      <p:ext uri="{BB962C8B-B14F-4D97-AF65-F5344CB8AC3E}">
        <p14:creationId xmlns:p14="http://schemas.microsoft.com/office/powerpoint/2010/main" val="7401777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Exercises – 5.8</a:t>
            </a:r>
            <a:endParaRPr lang="en-US" dirty="0"/>
          </a:p>
        </p:txBody>
      </p:sp>
      <p:sp>
        <p:nvSpPr>
          <p:cNvPr id="3" name="Content Placeholder 2"/>
          <p:cNvSpPr>
            <a:spLocks noGrp="1"/>
          </p:cNvSpPr>
          <p:nvPr>
            <p:ph idx="1"/>
          </p:nvPr>
        </p:nvSpPr>
        <p:spPr/>
        <p:txBody>
          <a:bodyPr>
            <a:normAutofit/>
          </a:bodyPr>
          <a:lstStyle/>
          <a:p>
            <a:pPr marL="0" indent="0">
              <a:buNone/>
            </a:pPr>
            <a:r>
              <a:rPr lang="en-US" dirty="0"/>
              <a:t>Which of the following scheduling algorithms could result in starvation? </a:t>
            </a:r>
            <a:endParaRPr lang="en-US" dirty="0" smtClean="0"/>
          </a:p>
          <a:p>
            <a:pPr marL="822960" lvl="1" indent="-457200">
              <a:buFont typeface="+mj-lt"/>
              <a:buAutoNum type="alphaLcParenR"/>
            </a:pPr>
            <a:r>
              <a:rPr lang="en-US" dirty="0" smtClean="0"/>
              <a:t>First-come</a:t>
            </a:r>
            <a:r>
              <a:rPr lang="en-US" dirty="0"/>
              <a:t>, </a:t>
            </a:r>
            <a:r>
              <a:rPr lang="en-US" dirty="0" smtClean="0"/>
              <a:t>first-served</a:t>
            </a:r>
          </a:p>
          <a:p>
            <a:pPr marL="822960" lvl="1" indent="-457200">
              <a:buFont typeface="+mj-lt"/>
              <a:buAutoNum type="alphaLcParenR"/>
            </a:pPr>
            <a:r>
              <a:rPr lang="en-US" dirty="0" smtClean="0"/>
              <a:t>Shortest </a:t>
            </a:r>
            <a:r>
              <a:rPr lang="en-US" dirty="0"/>
              <a:t>job </a:t>
            </a:r>
            <a:r>
              <a:rPr lang="en-US" dirty="0" smtClean="0"/>
              <a:t>first</a:t>
            </a:r>
          </a:p>
          <a:p>
            <a:pPr marL="822960" lvl="1" indent="-457200">
              <a:buFont typeface="+mj-lt"/>
              <a:buAutoNum type="alphaLcParenR"/>
            </a:pPr>
            <a:r>
              <a:rPr lang="en-US" dirty="0" smtClean="0"/>
              <a:t>Round </a:t>
            </a:r>
            <a:r>
              <a:rPr lang="en-US" dirty="0"/>
              <a:t>robin</a:t>
            </a:r>
          </a:p>
          <a:p>
            <a:pPr marL="822960" lvl="1" indent="-457200">
              <a:buFont typeface="+mj-lt"/>
              <a:buAutoNum type="alphaLcParenR"/>
            </a:pPr>
            <a:r>
              <a:rPr lang="en-US" dirty="0" smtClean="0"/>
              <a:t>Priority</a:t>
            </a:r>
          </a:p>
          <a:p>
            <a:pPr marL="822960" lvl="1" indent="-457200">
              <a:buFont typeface="+mj-lt"/>
              <a:buAutoNum type="alphaLcParenR"/>
            </a:pPr>
            <a:endParaRPr lang="en-US" dirty="0"/>
          </a:p>
          <a:p>
            <a:pPr marL="0" indent="0">
              <a:buNone/>
            </a:pPr>
            <a:r>
              <a:rPr lang="en-US" b="1" dirty="0"/>
              <a:t>Answer: </a:t>
            </a:r>
            <a:r>
              <a:rPr lang="en-US" dirty="0"/>
              <a:t>Shortest job first and priority-based scheduling </a:t>
            </a:r>
            <a:r>
              <a:rPr lang="en-US" dirty="0" smtClean="0"/>
              <a:t>algorithms could </a:t>
            </a:r>
            <a:r>
              <a:rPr lang="en-US" dirty="0"/>
              <a:t>result in starvation.</a:t>
            </a:r>
          </a:p>
        </p:txBody>
      </p:sp>
    </p:spTree>
    <p:extLst>
      <p:ext uri="{BB962C8B-B14F-4D97-AF65-F5344CB8AC3E}">
        <p14:creationId xmlns:p14="http://schemas.microsoft.com/office/powerpoint/2010/main" val="15515493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- 5.16</a:t>
            </a:r>
            <a:endParaRPr lang="en-US" dirty="0"/>
          </a:p>
        </p:txBody>
      </p:sp>
      <p:sp>
        <p:nvSpPr>
          <p:cNvPr id="3" name="Content Placeholder 2"/>
          <p:cNvSpPr>
            <a:spLocks noGrp="1"/>
          </p:cNvSpPr>
          <p:nvPr>
            <p:ph idx="1"/>
          </p:nvPr>
        </p:nvSpPr>
        <p:spPr>
          <a:xfrm>
            <a:off x="381000" y="1371600"/>
            <a:ext cx="8001000" cy="4873752"/>
          </a:xfrm>
        </p:spPr>
        <p:txBody>
          <a:bodyPr>
            <a:normAutofit/>
          </a:bodyPr>
          <a:lstStyle/>
          <a:p>
            <a:pPr marL="0" indent="0">
              <a:buNone/>
            </a:pPr>
            <a:r>
              <a:rPr lang="en-US" dirty="0"/>
              <a:t>Using the Windows scheduling algorithm, determine the numeric </a:t>
            </a:r>
            <a:r>
              <a:rPr lang="en-US" dirty="0" smtClean="0"/>
              <a:t>priority </a:t>
            </a:r>
            <a:r>
              <a:rPr lang="en-US" dirty="0"/>
              <a:t>of each of the following threads</a:t>
            </a:r>
            <a:r>
              <a:rPr lang="en-US" dirty="0" smtClean="0"/>
              <a:t>.</a:t>
            </a:r>
          </a:p>
          <a:p>
            <a:pPr marL="0" indent="0">
              <a:buNone/>
            </a:pPr>
            <a:endParaRPr lang="en-US" dirty="0" smtClean="0"/>
          </a:p>
          <a:p>
            <a:pPr marL="822960" lvl="1" indent="-457200">
              <a:buAutoNum type="alphaLcPeriod"/>
            </a:pPr>
            <a:r>
              <a:rPr lang="en-US" dirty="0" smtClean="0"/>
              <a:t>A </a:t>
            </a:r>
            <a:r>
              <a:rPr lang="en-US" dirty="0"/>
              <a:t>thread in the REALTIME PRIORITY CLASS with a relative priority of </a:t>
            </a:r>
            <a:r>
              <a:rPr lang="en-US" dirty="0" smtClean="0"/>
              <a:t>NORMAL</a:t>
            </a:r>
          </a:p>
          <a:p>
            <a:pPr marL="822960" lvl="1" indent="-457200">
              <a:buAutoNum type="alphaLcPeriod"/>
            </a:pPr>
            <a:r>
              <a:rPr lang="en-US" dirty="0" smtClean="0"/>
              <a:t>A </a:t>
            </a:r>
            <a:r>
              <a:rPr lang="en-US" dirty="0"/>
              <a:t>thread in the ABOVE NORMAL PRIORITY CLASS with a </a:t>
            </a:r>
            <a:r>
              <a:rPr lang="en-US" dirty="0" smtClean="0"/>
              <a:t>relative priority </a:t>
            </a:r>
            <a:r>
              <a:rPr lang="en-US" dirty="0"/>
              <a:t>of </a:t>
            </a:r>
            <a:r>
              <a:rPr lang="en-US" dirty="0" smtClean="0"/>
              <a:t>HIGHEST</a:t>
            </a:r>
          </a:p>
          <a:p>
            <a:pPr marL="822960" lvl="1" indent="-457200">
              <a:buAutoNum type="alphaLcPeriod"/>
            </a:pPr>
            <a:r>
              <a:rPr lang="en-US" dirty="0" smtClean="0"/>
              <a:t>A </a:t>
            </a:r>
            <a:r>
              <a:rPr lang="en-US" dirty="0"/>
              <a:t>thread in the BELOW NORMAL PRIORITY CLASS with a relative priority of ABOVE </a:t>
            </a:r>
            <a:r>
              <a:rPr lang="en-US" dirty="0" smtClean="0"/>
              <a:t>NORMAL</a:t>
            </a:r>
          </a:p>
          <a:p>
            <a:pPr marL="822960" lvl="1" indent="-457200">
              <a:buAutoNum type="alphaLcPeriod"/>
            </a:pPr>
            <a:endParaRPr lang="en-US" dirty="0"/>
          </a:p>
        </p:txBody>
      </p:sp>
    </p:spTree>
    <p:extLst>
      <p:ext uri="{BB962C8B-B14F-4D97-AF65-F5344CB8AC3E}">
        <p14:creationId xmlns:p14="http://schemas.microsoft.com/office/powerpoint/2010/main" val="35556378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- 5.16</a:t>
            </a:r>
            <a:endParaRPr lang="en-US" dirty="0"/>
          </a:p>
        </p:txBody>
      </p:sp>
      <p:sp>
        <p:nvSpPr>
          <p:cNvPr id="3" name="Content Placeholder 2"/>
          <p:cNvSpPr>
            <a:spLocks noGrp="1"/>
          </p:cNvSpPr>
          <p:nvPr>
            <p:ph idx="1"/>
          </p:nvPr>
        </p:nvSpPr>
        <p:spPr>
          <a:xfrm>
            <a:off x="381000" y="1371600"/>
            <a:ext cx="8001000" cy="4873752"/>
          </a:xfrm>
        </p:spPr>
        <p:txBody>
          <a:bodyPr>
            <a:normAutofit/>
          </a:bodyPr>
          <a:lstStyle/>
          <a:p>
            <a:pPr marL="0" indent="0">
              <a:buNone/>
            </a:pPr>
            <a:r>
              <a:rPr lang="en-US" dirty="0"/>
              <a:t>Using the Windows scheduling algorithm, determine the numeric </a:t>
            </a:r>
            <a:r>
              <a:rPr lang="en-US" dirty="0" smtClean="0"/>
              <a:t>priority </a:t>
            </a:r>
            <a:r>
              <a:rPr lang="en-US" dirty="0"/>
              <a:t>of each of the following threads</a:t>
            </a:r>
            <a:r>
              <a:rPr lang="en-US" dirty="0" smtClean="0"/>
              <a:t>.</a:t>
            </a:r>
          </a:p>
          <a:p>
            <a:pPr marL="0" indent="0">
              <a:buNone/>
            </a:pPr>
            <a:endParaRPr lang="en-US" dirty="0" smtClean="0"/>
          </a:p>
          <a:p>
            <a:pPr marL="822960" lvl="1" indent="-457200">
              <a:buAutoNum type="alphaLcPeriod"/>
            </a:pPr>
            <a:r>
              <a:rPr lang="en-US" dirty="0" smtClean="0"/>
              <a:t>A </a:t>
            </a:r>
            <a:r>
              <a:rPr lang="en-US" dirty="0"/>
              <a:t>thread in the REALTIME PRIORITY CLASS with a relative priority of </a:t>
            </a:r>
            <a:r>
              <a:rPr lang="en-US" dirty="0" smtClean="0"/>
              <a:t>NORMAL</a:t>
            </a:r>
          </a:p>
          <a:p>
            <a:pPr marL="822960" lvl="1" indent="-457200">
              <a:buAutoNum type="alphaLcPeriod"/>
            </a:pPr>
            <a:r>
              <a:rPr lang="en-US" dirty="0" smtClean="0"/>
              <a:t>A </a:t>
            </a:r>
            <a:r>
              <a:rPr lang="en-US" dirty="0"/>
              <a:t>thread in the ABOVE NORMAL PRIORITY CLASS with a </a:t>
            </a:r>
            <a:r>
              <a:rPr lang="en-US" dirty="0" smtClean="0"/>
              <a:t>relative priority </a:t>
            </a:r>
            <a:r>
              <a:rPr lang="en-US" dirty="0"/>
              <a:t>of </a:t>
            </a:r>
            <a:r>
              <a:rPr lang="en-US" dirty="0" smtClean="0"/>
              <a:t>HIGHEST</a:t>
            </a:r>
          </a:p>
          <a:p>
            <a:pPr marL="822960" lvl="1" indent="-457200">
              <a:buAutoNum type="alphaLcPeriod"/>
            </a:pPr>
            <a:r>
              <a:rPr lang="en-US" dirty="0" smtClean="0"/>
              <a:t>A </a:t>
            </a:r>
            <a:r>
              <a:rPr lang="en-US" dirty="0"/>
              <a:t>thread in the BELOW NORMAL PRIORITY CLASS with a relative priority of ABOVE </a:t>
            </a:r>
            <a:r>
              <a:rPr lang="en-US" dirty="0" smtClean="0"/>
              <a:t>NORMAL</a:t>
            </a:r>
          </a:p>
          <a:p>
            <a:pPr marL="0" indent="0">
              <a:buNone/>
            </a:pPr>
            <a:r>
              <a:rPr lang="en-US" b="1" dirty="0"/>
              <a:t>Answer:</a:t>
            </a:r>
          </a:p>
          <a:p>
            <a:pPr marL="0" indent="0">
              <a:buNone/>
            </a:pPr>
            <a:r>
              <a:rPr lang="en-US" dirty="0"/>
              <a:t>a. 26</a:t>
            </a:r>
          </a:p>
          <a:p>
            <a:pPr marL="0" indent="0">
              <a:buNone/>
            </a:pPr>
            <a:r>
              <a:rPr lang="en-US" dirty="0"/>
              <a:t>b. 8</a:t>
            </a:r>
          </a:p>
          <a:p>
            <a:pPr marL="0" indent="0">
              <a:buNone/>
            </a:pPr>
            <a:r>
              <a:rPr lang="en-US" dirty="0"/>
              <a:t>c. 14</a:t>
            </a:r>
          </a:p>
        </p:txBody>
      </p:sp>
    </p:spTree>
    <p:extLst>
      <p:ext uri="{BB962C8B-B14F-4D97-AF65-F5344CB8AC3E}">
        <p14:creationId xmlns:p14="http://schemas.microsoft.com/office/powerpoint/2010/main" val="17556478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- 5.17</a:t>
            </a:r>
            <a:endParaRPr lang="en-US" dirty="0"/>
          </a:p>
        </p:txBody>
      </p:sp>
      <p:sp>
        <p:nvSpPr>
          <p:cNvPr id="3" name="Content Placeholder 2"/>
          <p:cNvSpPr>
            <a:spLocks noGrp="1"/>
          </p:cNvSpPr>
          <p:nvPr>
            <p:ph idx="1"/>
          </p:nvPr>
        </p:nvSpPr>
        <p:spPr>
          <a:xfrm>
            <a:off x="457200" y="1600200"/>
            <a:ext cx="7848600" cy="4873752"/>
          </a:xfrm>
        </p:spPr>
        <p:txBody>
          <a:bodyPr/>
          <a:lstStyle/>
          <a:p>
            <a:pPr marL="0" indent="0">
              <a:buNone/>
            </a:pPr>
            <a:r>
              <a:rPr lang="en-US" dirty="0" smtClean="0"/>
              <a:t>Assuming </a:t>
            </a:r>
            <a:r>
              <a:rPr lang="en-US" dirty="0"/>
              <a:t>that no threads belong to the REALTIME PRIORITY CLASS and that none may be assigned a TIME CRITICAL priority, what combination of priority class and priority corresponds to the highest possible relative priority in Windows scheduling?</a:t>
            </a:r>
          </a:p>
        </p:txBody>
      </p:sp>
    </p:spTree>
    <p:extLst>
      <p:ext uri="{BB962C8B-B14F-4D97-AF65-F5344CB8AC3E}">
        <p14:creationId xmlns:p14="http://schemas.microsoft.com/office/powerpoint/2010/main" val="1411099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- 5.17</a:t>
            </a:r>
            <a:endParaRPr lang="en-US" dirty="0"/>
          </a:p>
        </p:txBody>
      </p:sp>
      <p:sp>
        <p:nvSpPr>
          <p:cNvPr id="3" name="Content Placeholder 2"/>
          <p:cNvSpPr>
            <a:spLocks noGrp="1"/>
          </p:cNvSpPr>
          <p:nvPr>
            <p:ph idx="1"/>
          </p:nvPr>
        </p:nvSpPr>
        <p:spPr>
          <a:xfrm>
            <a:off x="457200" y="1600200"/>
            <a:ext cx="7848600" cy="4873752"/>
          </a:xfrm>
        </p:spPr>
        <p:txBody>
          <a:bodyPr>
            <a:normAutofit/>
          </a:bodyPr>
          <a:lstStyle/>
          <a:p>
            <a:pPr marL="0" indent="0">
              <a:buNone/>
            </a:pPr>
            <a:r>
              <a:rPr lang="en-US" dirty="0" smtClean="0"/>
              <a:t>Assuming </a:t>
            </a:r>
            <a:r>
              <a:rPr lang="en-US" dirty="0"/>
              <a:t>that no threads belong to the REALTIME PRIORITY CLASS and that none may be assigned a TIME CRITICAL priority, what combination of priority class and priority corresponds to the highest possible relative priority in Windows scheduling</a:t>
            </a:r>
            <a:r>
              <a:rPr lang="en-US" dirty="0" smtClean="0"/>
              <a:t>?</a:t>
            </a:r>
          </a:p>
          <a:p>
            <a:pPr marL="0" indent="0">
              <a:buNone/>
            </a:pPr>
            <a:endParaRPr lang="en-US" dirty="0"/>
          </a:p>
          <a:p>
            <a:pPr marL="0" indent="0">
              <a:buNone/>
            </a:pPr>
            <a:r>
              <a:rPr lang="en-US" b="1" dirty="0"/>
              <a:t>Answer:</a:t>
            </a:r>
          </a:p>
          <a:p>
            <a:pPr marL="0" indent="0">
              <a:buNone/>
            </a:pPr>
            <a:r>
              <a:rPr lang="en-US" dirty="0"/>
              <a:t>HIGH priority class and HIGHEST priority within that class. (</a:t>
            </a:r>
            <a:r>
              <a:rPr lang="en-US" dirty="0" smtClean="0"/>
              <a:t>numeric priority </a:t>
            </a:r>
            <a:r>
              <a:rPr lang="en-US" dirty="0"/>
              <a:t>of 15)</a:t>
            </a:r>
          </a:p>
        </p:txBody>
      </p:sp>
    </p:spTree>
    <p:extLst>
      <p:ext uri="{BB962C8B-B14F-4D97-AF65-F5344CB8AC3E}">
        <p14:creationId xmlns:p14="http://schemas.microsoft.com/office/powerpoint/2010/main" val="17288410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- 5.22</a:t>
            </a:r>
            <a:endParaRPr lang="en-US" dirty="0"/>
          </a:p>
        </p:txBody>
      </p:sp>
      <p:sp>
        <p:nvSpPr>
          <p:cNvPr id="3" name="Content Placeholder 2"/>
          <p:cNvSpPr>
            <a:spLocks noGrp="1"/>
          </p:cNvSpPr>
          <p:nvPr>
            <p:ph idx="1"/>
          </p:nvPr>
        </p:nvSpPr>
        <p:spPr/>
        <p:txBody>
          <a:bodyPr/>
          <a:lstStyle/>
          <a:p>
            <a:pPr marL="0" indent="0">
              <a:buNone/>
            </a:pPr>
            <a:r>
              <a:rPr lang="en-US" dirty="0" smtClean="0"/>
              <a:t>Consider </a:t>
            </a:r>
            <a:r>
              <a:rPr lang="en-US" dirty="0"/>
              <a:t>two processes, P1 and P2, where p1 = 50, t1 = 25, p2 = 75, and t2 = 30.</a:t>
            </a:r>
          </a:p>
          <a:p>
            <a:pPr marL="365760" lvl="1" indent="0">
              <a:buNone/>
            </a:pPr>
            <a:r>
              <a:rPr lang="en-US" dirty="0"/>
              <a:t>a. Can these two processes be scheduled using rate-monotonic scheduling? Illustrate your answer using a Gantt chart such as the ones in Figure 5.16–Figure 5.19.</a:t>
            </a:r>
          </a:p>
          <a:p>
            <a:pPr marL="365760" lvl="1" indent="0">
              <a:buNone/>
            </a:pPr>
            <a:r>
              <a:rPr lang="en-US" dirty="0"/>
              <a:t>b</a:t>
            </a:r>
            <a:r>
              <a:rPr lang="en-US" dirty="0" smtClean="0"/>
              <a:t>. Illustrate </a:t>
            </a:r>
            <a:r>
              <a:rPr lang="en-US" dirty="0"/>
              <a:t>the scheduling of these two processes using earliest- deadline-first (EDF) scheduling.</a:t>
            </a:r>
          </a:p>
        </p:txBody>
      </p:sp>
    </p:spTree>
    <p:extLst>
      <p:ext uri="{BB962C8B-B14F-4D97-AF65-F5344CB8AC3E}">
        <p14:creationId xmlns:p14="http://schemas.microsoft.com/office/powerpoint/2010/main" val="28171172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- 5.22</a:t>
            </a:r>
            <a:endParaRPr lang="en-US" dirty="0"/>
          </a:p>
        </p:txBody>
      </p:sp>
      <p:sp>
        <p:nvSpPr>
          <p:cNvPr id="3" name="Content Placeholder 2"/>
          <p:cNvSpPr>
            <a:spLocks noGrp="1"/>
          </p:cNvSpPr>
          <p:nvPr>
            <p:ph idx="1"/>
          </p:nvPr>
        </p:nvSpPr>
        <p:spPr>
          <a:xfrm>
            <a:off x="381000" y="1447800"/>
            <a:ext cx="8001000" cy="5181600"/>
          </a:xfrm>
        </p:spPr>
        <p:txBody>
          <a:bodyPr>
            <a:normAutofit/>
          </a:bodyPr>
          <a:lstStyle/>
          <a:p>
            <a:pPr marL="0" indent="0">
              <a:buNone/>
            </a:pPr>
            <a:r>
              <a:rPr lang="en-US" dirty="0" smtClean="0"/>
              <a:t>Consider </a:t>
            </a:r>
            <a:r>
              <a:rPr lang="en-US" dirty="0"/>
              <a:t>two processes, P1 and P2, where p1 = 50, t1 = 25, p2 = 75, and t2 = 30.</a:t>
            </a:r>
          </a:p>
          <a:p>
            <a:pPr marL="365760" lvl="1" indent="0">
              <a:buNone/>
            </a:pPr>
            <a:r>
              <a:rPr lang="en-US" dirty="0"/>
              <a:t>a. Can these two processes be scheduled using rate-monotonic scheduling? Illustrate your answer using a Gantt chart such as the ones in Figure 5.16–Figure 5.19.</a:t>
            </a:r>
          </a:p>
          <a:p>
            <a:pPr marL="365760" lvl="1" indent="0">
              <a:buNone/>
            </a:pPr>
            <a:r>
              <a:rPr lang="en-US" dirty="0"/>
              <a:t>b</a:t>
            </a:r>
            <a:r>
              <a:rPr lang="en-US" dirty="0" smtClean="0"/>
              <a:t>. Illustrate </a:t>
            </a:r>
            <a:r>
              <a:rPr lang="en-US" dirty="0"/>
              <a:t>the scheduling of these two processes using earliest- deadline-first (EDF) scheduling</a:t>
            </a:r>
            <a:r>
              <a:rPr lang="en-US" dirty="0" smtClean="0"/>
              <a:t>.</a:t>
            </a:r>
          </a:p>
          <a:p>
            <a:pPr marL="0" indent="0">
              <a:buNone/>
            </a:pPr>
            <a:r>
              <a:rPr lang="en-US" b="1" dirty="0"/>
              <a:t>Answer:</a:t>
            </a:r>
          </a:p>
          <a:p>
            <a:pPr marL="0" indent="0">
              <a:buNone/>
            </a:pPr>
            <a:r>
              <a:rPr lang="en-US" dirty="0"/>
              <a:t>Consider when </a:t>
            </a:r>
            <a:r>
              <a:rPr lang="en-US" i="1" dirty="0"/>
              <a:t>P</a:t>
            </a:r>
            <a:r>
              <a:rPr lang="en-US" sz="800" dirty="0"/>
              <a:t>1 </a:t>
            </a:r>
            <a:r>
              <a:rPr lang="en-US" dirty="0"/>
              <a:t>is assigned a higher priority than </a:t>
            </a:r>
            <a:r>
              <a:rPr lang="en-US" i="1" dirty="0"/>
              <a:t>P</a:t>
            </a:r>
            <a:r>
              <a:rPr lang="en-US" sz="800" dirty="0"/>
              <a:t>2 </a:t>
            </a:r>
            <a:r>
              <a:rPr lang="en-US" dirty="0"/>
              <a:t>with the </a:t>
            </a:r>
            <a:r>
              <a:rPr lang="en-US" dirty="0" smtClean="0"/>
              <a:t>rate monotonic </a:t>
            </a:r>
            <a:r>
              <a:rPr lang="en-US" dirty="0"/>
              <a:t>scheduler. </a:t>
            </a:r>
            <a:r>
              <a:rPr lang="en-US" i="1" dirty="0"/>
              <a:t>P</a:t>
            </a:r>
            <a:r>
              <a:rPr lang="en-US" sz="800" dirty="0"/>
              <a:t>1 </a:t>
            </a:r>
            <a:r>
              <a:rPr lang="en-US" dirty="0"/>
              <a:t>is scheduled at </a:t>
            </a:r>
            <a:r>
              <a:rPr lang="en-US" i="1" dirty="0"/>
              <a:t>t </a:t>
            </a:r>
            <a:r>
              <a:rPr lang="en-US" dirty="0"/>
              <a:t>= 0, </a:t>
            </a:r>
            <a:r>
              <a:rPr lang="en-US" i="1" dirty="0"/>
              <a:t>P</a:t>
            </a:r>
            <a:r>
              <a:rPr lang="en-US" sz="800" dirty="0"/>
              <a:t>2 </a:t>
            </a:r>
            <a:r>
              <a:rPr lang="en-US" dirty="0"/>
              <a:t>is </a:t>
            </a:r>
            <a:r>
              <a:rPr lang="en-US" dirty="0" smtClean="0"/>
              <a:t>scheduled </a:t>
            </a:r>
            <a:r>
              <a:rPr lang="en-US" dirty="0"/>
              <a:t>at </a:t>
            </a:r>
            <a:r>
              <a:rPr lang="en-US" i="1" dirty="0"/>
              <a:t>t </a:t>
            </a:r>
            <a:r>
              <a:rPr lang="en-US" dirty="0"/>
              <a:t>= 25</a:t>
            </a:r>
            <a:r>
              <a:rPr lang="en-US" dirty="0" smtClean="0"/>
              <a:t>, </a:t>
            </a:r>
            <a:r>
              <a:rPr lang="en-US" i="1" dirty="0" smtClean="0"/>
              <a:t>P</a:t>
            </a:r>
            <a:r>
              <a:rPr lang="en-US" sz="800" dirty="0" smtClean="0"/>
              <a:t>1 </a:t>
            </a:r>
            <a:r>
              <a:rPr lang="en-US" dirty="0"/>
              <a:t>is scheduled at </a:t>
            </a:r>
            <a:r>
              <a:rPr lang="en-US" i="1" dirty="0"/>
              <a:t>t </a:t>
            </a:r>
            <a:r>
              <a:rPr lang="en-US" dirty="0"/>
              <a:t>= 50, and </a:t>
            </a:r>
            <a:r>
              <a:rPr lang="en-US" i="1" dirty="0"/>
              <a:t>P</a:t>
            </a:r>
            <a:r>
              <a:rPr lang="en-US" sz="800" dirty="0"/>
              <a:t>2 </a:t>
            </a:r>
            <a:r>
              <a:rPr lang="en-US" dirty="0"/>
              <a:t>is scheduled at </a:t>
            </a:r>
            <a:r>
              <a:rPr lang="en-US" i="1" dirty="0"/>
              <a:t>t </a:t>
            </a:r>
            <a:r>
              <a:rPr lang="en-US" dirty="0"/>
              <a:t>= 75. </a:t>
            </a:r>
            <a:r>
              <a:rPr lang="en-US" i="1" dirty="0"/>
              <a:t>P</a:t>
            </a:r>
            <a:r>
              <a:rPr lang="en-US" sz="800" dirty="0"/>
              <a:t>2 </a:t>
            </a:r>
            <a:r>
              <a:rPr lang="en-US" dirty="0"/>
              <a:t>is </a:t>
            </a:r>
            <a:r>
              <a:rPr lang="en-US" dirty="0" smtClean="0"/>
              <a:t>not scheduled </a:t>
            </a:r>
            <a:r>
              <a:rPr lang="en-US" dirty="0"/>
              <a:t>early enough to meet its deadline. When </a:t>
            </a:r>
            <a:r>
              <a:rPr lang="en-US" i="1" dirty="0"/>
              <a:t>P</a:t>
            </a:r>
            <a:r>
              <a:rPr lang="en-US" sz="800" dirty="0"/>
              <a:t>1 </a:t>
            </a:r>
            <a:r>
              <a:rPr lang="en-US" dirty="0"/>
              <a:t>is assigned </a:t>
            </a:r>
            <a:r>
              <a:rPr lang="en-US" dirty="0" smtClean="0"/>
              <a:t>a lower </a:t>
            </a:r>
            <a:r>
              <a:rPr lang="en-US" dirty="0"/>
              <a:t>priority than </a:t>
            </a:r>
            <a:r>
              <a:rPr lang="en-US" i="1" dirty="0"/>
              <a:t>P</a:t>
            </a:r>
            <a:r>
              <a:rPr lang="en-US" sz="800" dirty="0"/>
              <a:t>2</a:t>
            </a:r>
            <a:r>
              <a:rPr lang="en-US" dirty="0"/>
              <a:t>, then </a:t>
            </a:r>
            <a:r>
              <a:rPr lang="en-US" i="1" dirty="0"/>
              <a:t>P</a:t>
            </a:r>
            <a:r>
              <a:rPr lang="en-US" sz="800" dirty="0"/>
              <a:t>1 </a:t>
            </a:r>
            <a:r>
              <a:rPr lang="en-US" dirty="0"/>
              <a:t>does not meet its deadline since it </a:t>
            </a:r>
            <a:r>
              <a:rPr lang="en-US" dirty="0" smtClean="0"/>
              <a:t>will not </a:t>
            </a:r>
            <a:r>
              <a:rPr lang="en-US" dirty="0"/>
              <a:t>be scheduled in time.</a:t>
            </a:r>
          </a:p>
        </p:txBody>
      </p:sp>
    </p:spTree>
    <p:extLst>
      <p:ext uri="{BB962C8B-B14F-4D97-AF65-F5344CB8AC3E}">
        <p14:creationId xmlns:p14="http://schemas.microsoft.com/office/powerpoint/2010/main" val="12919316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5.23</a:t>
            </a:r>
            <a:endParaRPr lang="en-US" dirty="0"/>
          </a:p>
        </p:txBody>
      </p:sp>
      <p:sp>
        <p:nvSpPr>
          <p:cNvPr id="3" name="Content Placeholder 2"/>
          <p:cNvSpPr>
            <a:spLocks noGrp="1"/>
          </p:cNvSpPr>
          <p:nvPr>
            <p:ph idx="1"/>
          </p:nvPr>
        </p:nvSpPr>
        <p:spPr/>
        <p:txBody>
          <a:bodyPr/>
          <a:lstStyle/>
          <a:p>
            <a:pPr marL="0" indent="0">
              <a:buNone/>
            </a:pPr>
            <a:r>
              <a:rPr lang="en-US" dirty="0"/>
              <a:t>Explain why interrupt and dispatch latency times must be bounded in a hard real-time system.</a:t>
            </a:r>
          </a:p>
        </p:txBody>
      </p:sp>
    </p:spTree>
    <p:extLst>
      <p:ext uri="{BB962C8B-B14F-4D97-AF65-F5344CB8AC3E}">
        <p14:creationId xmlns:p14="http://schemas.microsoft.com/office/powerpoint/2010/main" val="35106750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5.23</a:t>
            </a:r>
            <a:endParaRPr lang="en-US" dirty="0"/>
          </a:p>
        </p:txBody>
      </p:sp>
      <p:sp>
        <p:nvSpPr>
          <p:cNvPr id="3" name="Content Placeholder 2"/>
          <p:cNvSpPr>
            <a:spLocks noGrp="1"/>
          </p:cNvSpPr>
          <p:nvPr>
            <p:ph idx="1"/>
          </p:nvPr>
        </p:nvSpPr>
        <p:spPr>
          <a:xfrm>
            <a:off x="457200" y="1600200"/>
            <a:ext cx="7848600" cy="4873752"/>
          </a:xfrm>
        </p:spPr>
        <p:txBody>
          <a:bodyPr>
            <a:normAutofit lnSpcReduction="10000"/>
          </a:bodyPr>
          <a:lstStyle/>
          <a:p>
            <a:pPr marL="0" indent="0">
              <a:buNone/>
            </a:pPr>
            <a:r>
              <a:rPr lang="en-US" dirty="0"/>
              <a:t>Explain why interrupt and dispatch latency times must be bounded in a hard real-time system</a:t>
            </a:r>
            <a:r>
              <a:rPr lang="en-US" dirty="0" smtClean="0"/>
              <a:t>.</a:t>
            </a:r>
          </a:p>
          <a:p>
            <a:pPr marL="0" indent="0">
              <a:buNone/>
            </a:pPr>
            <a:r>
              <a:rPr lang="en-US" b="1" dirty="0" smtClean="0">
                <a:solidFill>
                  <a:schemeClr val="accent2">
                    <a:lumMod val="75000"/>
                  </a:schemeClr>
                </a:solidFill>
              </a:rPr>
              <a:t>Answer</a:t>
            </a:r>
            <a:r>
              <a:rPr lang="en-US" b="1" dirty="0">
                <a:solidFill>
                  <a:schemeClr val="accent2">
                    <a:lumMod val="75000"/>
                  </a:schemeClr>
                </a:solidFill>
              </a:rPr>
              <a:t>:</a:t>
            </a:r>
          </a:p>
          <a:p>
            <a:pPr marL="0" indent="0">
              <a:buNone/>
            </a:pPr>
            <a:r>
              <a:rPr lang="en-US" dirty="0" smtClean="0"/>
              <a:t>Following </a:t>
            </a:r>
            <a:r>
              <a:rPr lang="en-US" dirty="0"/>
              <a:t>tasks: save the currently executing instruction, determine </a:t>
            </a:r>
            <a:r>
              <a:rPr lang="en-US" dirty="0" smtClean="0"/>
              <a:t>the type </a:t>
            </a:r>
            <a:r>
              <a:rPr lang="en-US" dirty="0"/>
              <a:t>of </a:t>
            </a:r>
            <a:r>
              <a:rPr lang="en-US" dirty="0" smtClean="0"/>
              <a:t>interrupt, </a:t>
            </a:r>
            <a:r>
              <a:rPr lang="en-US" dirty="0"/>
              <a:t>save the current process state, and then invoke </a:t>
            </a:r>
            <a:r>
              <a:rPr lang="en-US" dirty="0" smtClean="0"/>
              <a:t>the appropriate </a:t>
            </a:r>
            <a:r>
              <a:rPr lang="en-US" dirty="0"/>
              <a:t>interrupt service routine. Dispatch latency is the cost </a:t>
            </a:r>
            <a:r>
              <a:rPr lang="en-US" dirty="0" smtClean="0"/>
              <a:t>associated with </a:t>
            </a:r>
            <a:r>
              <a:rPr lang="en-US" dirty="0"/>
              <a:t>stopping one process and starting another. Both interrupt </a:t>
            </a:r>
            <a:r>
              <a:rPr lang="en-US" dirty="0" smtClean="0"/>
              <a:t>and dispatch </a:t>
            </a:r>
            <a:r>
              <a:rPr lang="en-US" dirty="0"/>
              <a:t>latency needs to </a:t>
            </a:r>
            <a:r>
              <a:rPr lang="en-US" dirty="0" smtClean="0"/>
              <a:t>be minimized </a:t>
            </a:r>
            <a:r>
              <a:rPr lang="en-US" dirty="0"/>
              <a:t>in order to ensure that </a:t>
            </a:r>
            <a:r>
              <a:rPr lang="en-US" dirty="0" smtClean="0"/>
              <a:t>real-time tasks </a:t>
            </a:r>
            <a:r>
              <a:rPr lang="en-US" dirty="0"/>
              <a:t>receive immediate attention. Furthermore, sometimes </a:t>
            </a:r>
            <a:r>
              <a:rPr lang="en-US" dirty="0" smtClean="0"/>
              <a:t>interrupts are </a:t>
            </a:r>
            <a:r>
              <a:rPr lang="en-US" dirty="0"/>
              <a:t>disabled when kernel data structures are being modified, so </a:t>
            </a:r>
            <a:r>
              <a:rPr lang="en-US" dirty="0" smtClean="0"/>
              <a:t>the interrupt </a:t>
            </a:r>
            <a:r>
              <a:rPr lang="en-US" dirty="0"/>
              <a:t>does not get serviced immediately. For hard real-time systems</a:t>
            </a:r>
            <a:r>
              <a:rPr lang="en-US" dirty="0" smtClean="0"/>
              <a:t>, the </a:t>
            </a:r>
            <a:r>
              <a:rPr lang="en-US" dirty="0"/>
              <a:t>time-period for which interrupts are disabled must be bounded </a:t>
            </a:r>
            <a:r>
              <a:rPr lang="en-US" dirty="0" smtClean="0"/>
              <a:t>in order </a:t>
            </a:r>
            <a:r>
              <a:rPr lang="en-US" dirty="0"/>
              <a:t>to guarantee the desired quality of service.</a:t>
            </a:r>
          </a:p>
        </p:txBody>
      </p:sp>
    </p:spTree>
    <p:extLst>
      <p:ext uri="{BB962C8B-B14F-4D97-AF65-F5344CB8AC3E}">
        <p14:creationId xmlns:p14="http://schemas.microsoft.com/office/powerpoint/2010/main" val="2727268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 Synchronization</a:t>
            </a:r>
            <a:endParaRPr lang="en-US" dirty="0"/>
          </a:p>
        </p:txBody>
      </p:sp>
      <p:sp>
        <p:nvSpPr>
          <p:cNvPr id="3" name="Content Placeholder 2"/>
          <p:cNvSpPr>
            <a:spLocks noGrp="1"/>
          </p:cNvSpPr>
          <p:nvPr>
            <p:ph idx="1"/>
          </p:nvPr>
        </p:nvSpPr>
        <p:spPr/>
        <p:txBody>
          <a:bodyPr>
            <a:normAutofit/>
          </a:bodyPr>
          <a:lstStyle/>
          <a:p>
            <a:pPr>
              <a:lnSpc>
                <a:spcPct val="80000"/>
              </a:lnSpc>
            </a:pPr>
            <a:r>
              <a:rPr lang="en-US" altLang="en-US" dirty="0"/>
              <a:t>Background</a:t>
            </a:r>
          </a:p>
          <a:p>
            <a:pPr>
              <a:lnSpc>
                <a:spcPct val="80000"/>
              </a:lnSpc>
            </a:pPr>
            <a:r>
              <a:rPr lang="en-US" altLang="en-US" dirty="0"/>
              <a:t>The Critical-Section Problem</a:t>
            </a:r>
          </a:p>
          <a:p>
            <a:pPr>
              <a:lnSpc>
                <a:spcPct val="80000"/>
              </a:lnSpc>
            </a:pPr>
            <a:r>
              <a:rPr lang="en-US" altLang="en-US" dirty="0"/>
              <a:t>Peterson</a:t>
            </a:r>
            <a:r>
              <a:rPr lang="ja-JP" altLang="en-US" dirty="0"/>
              <a:t>’</a:t>
            </a:r>
            <a:r>
              <a:rPr lang="en-US" altLang="ja-JP" dirty="0"/>
              <a:t>s Solution</a:t>
            </a:r>
          </a:p>
          <a:p>
            <a:pPr>
              <a:lnSpc>
                <a:spcPct val="80000"/>
              </a:lnSpc>
            </a:pPr>
            <a:r>
              <a:rPr lang="en-US" altLang="en-US" dirty="0"/>
              <a:t>Synchronization Hardware</a:t>
            </a:r>
          </a:p>
          <a:p>
            <a:pPr>
              <a:lnSpc>
                <a:spcPct val="80000"/>
              </a:lnSpc>
            </a:pPr>
            <a:r>
              <a:rPr lang="en-US" altLang="en-US" dirty="0" err="1"/>
              <a:t>Mutex</a:t>
            </a:r>
            <a:r>
              <a:rPr lang="en-US" altLang="en-US" dirty="0"/>
              <a:t> Locks</a:t>
            </a:r>
          </a:p>
          <a:p>
            <a:pPr>
              <a:lnSpc>
                <a:spcPct val="80000"/>
              </a:lnSpc>
            </a:pPr>
            <a:r>
              <a:rPr lang="en-US" altLang="en-US" dirty="0"/>
              <a:t>Semaphores</a:t>
            </a:r>
          </a:p>
          <a:p>
            <a:pPr>
              <a:lnSpc>
                <a:spcPct val="80000"/>
              </a:lnSpc>
            </a:pPr>
            <a:r>
              <a:rPr lang="en-US" altLang="en-US" dirty="0"/>
              <a:t>Classic Problems of Synchronization</a:t>
            </a:r>
          </a:p>
          <a:p>
            <a:pPr>
              <a:lnSpc>
                <a:spcPct val="80000"/>
              </a:lnSpc>
            </a:pPr>
            <a:r>
              <a:rPr lang="en-US" altLang="en-US" dirty="0"/>
              <a:t>Monitors</a:t>
            </a:r>
          </a:p>
          <a:p>
            <a:pPr>
              <a:lnSpc>
                <a:spcPct val="80000"/>
              </a:lnSpc>
            </a:pPr>
            <a:r>
              <a:rPr lang="en-US" altLang="en-US" dirty="0"/>
              <a:t>Synchronization Examples </a:t>
            </a:r>
          </a:p>
          <a:p>
            <a:pPr>
              <a:lnSpc>
                <a:spcPct val="80000"/>
              </a:lnSpc>
            </a:pPr>
            <a:r>
              <a:rPr lang="en-US" altLang="en-US" dirty="0"/>
              <a:t>Alternative Approaches</a:t>
            </a:r>
          </a:p>
          <a:p>
            <a:endParaRPr lang="en-US" dirty="0"/>
          </a:p>
        </p:txBody>
      </p:sp>
    </p:spTree>
    <p:extLst>
      <p:ext uri="{BB962C8B-B14F-4D97-AF65-F5344CB8AC3E}">
        <p14:creationId xmlns:p14="http://schemas.microsoft.com/office/powerpoint/2010/main" val="13055954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6.1</a:t>
            </a:r>
            <a:endParaRPr lang="en-US" dirty="0"/>
          </a:p>
        </p:txBody>
      </p:sp>
      <p:pic>
        <p:nvPicPr>
          <p:cNvPr id="4" name="Content Placeholder 3"/>
          <p:cNvPicPr>
            <a:picLocks noGrp="1"/>
          </p:cNvPicPr>
          <p:nvPr>
            <p:ph idx="1"/>
          </p:nvPr>
        </p:nvPicPr>
        <p:blipFill>
          <a:blip r:embed="rId2"/>
          <a:stretch>
            <a:fillRect/>
          </a:stretch>
        </p:blipFill>
        <p:spPr>
          <a:xfrm>
            <a:off x="381000" y="1981200"/>
            <a:ext cx="7467600" cy="3657600"/>
          </a:xfrm>
          <a:prstGeom prst="rect">
            <a:avLst/>
          </a:prstGeom>
        </p:spPr>
      </p:pic>
    </p:spTree>
    <p:extLst>
      <p:ext uri="{BB962C8B-B14F-4D97-AF65-F5344CB8AC3E}">
        <p14:creationId xmlns:p14="http://schemas.microsoft.com/office/powerpoint/2010/main" val="19346077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 Answer</a:t>
            </a:r>
            <a:endParaRPr lang="en-US" dirty="0"/>
          </a:p>
        </p:txBody>
      </p:sp>
      <p:sp>
        <p:nvSpPr>
          <p:cNvPr id="3" name="Content Placeholder 2"/>
          <p:cNvSpPr>
            <a:spLocks noGrp="1"/>
          </p:cNvSpPr>
          <p:nvPr>
            <p:ph idx="1"/>
          </p:nvPr>
        </p:nvSpPr>
        <p:spPr>
          <a:xfrm>
            <a:off x="457200" y="1600200"/>
            <a:ext cx="7696200" cy="4873752"/>
          </a:xfrm>
        </p:spPr>
        <p:txBody>
          <a:bodyPr>
            <a:normAutofit/>
          </a:bodyPr>
          <a:lstStyle/>
          <a:p>
            <a:pPr marL="0" indent="0">
              <a:buNone/>
            </a:pPr>
            <a:r>
              <a:rPr lang="en-US" b="1" dirty="0"/>
              <a:t>Answer:</a:t>
            </a:r>
            <a:endParaRPr lang="en-US" dirty="0"/>
          </a:p>
          <a:p>
            <a:pPr marL="0" indent="0">
              <a:buNone/>
            </a:pPr>
            <a:r>
              <a:rPr lang="en-US" dirty="0"/>
              <a:t>Assume the balance in the account is 250.00 and the husband </a:t>
            </a:r>
            <a:r>
              <a:rPr lang="en-US" dirty="0" smtClean="0"/>
              <a:t>calls withdraw(50</a:t>
            </a:r>
            <a:r>
              <a:rPr lang="en-US" dirty="0"/>
              <a:t>) and the wife calls deposit(100). Obviously the </a:t>
            </a:r>
            <a:r>
              <a:rPr lang="en-US" dirty="0" smtClean="0"/>
              <a:t>correct value </a:t>
            </a:r>
            <a:r>
              <a:rPr lang="en-US" dirty="0"/>
              <a:t>should be 300.00 Since these two transactions will be serialized</a:t>
            </a:r>
            <a:r>
              <a:rPr lang="en-US" dirty="0" smtClean="0"/>
              <a:t>, the </a:t>
            </a:r>
            <a:r>
              <a:rPr lang="en-US" dirty="0"/>
              <a:t>local value of balance for the husband becomes 200.00, but </a:t>
            </a:r>
            <a:r>
              <a:rPr lang="en-US" dirty="0" smtClean="0"/>
              <a:t>before he </a:t>
            </a:r>
            <a:r>
              <a:rPr lang="en-US" dirty="0"/>
              <a:t>can commit the transaction, the deposit(100) operation takes place</a:t>
            </a:r>
          </a:p>
          <a:p>
            <a:pPr marL="0" indent="0">
              <a:buNone/>
            </a:pPr>
            <a:r>
              <a:rPr lang="en-US" dirty="0"/>
              <a:t>and updates the shared value of balance to 300.00 We then switch </a:t>
            </a:r>
            <a:r>
              <a:rPr lang="en-US" dirty="0" smtClean="0"/>
              <a:t>back to </a:t>
            </a:r>
            <a:r>
              <a:rPr lang="en-US" dirty="0"/>
              <a:t>the husband and the value of the shared balance is set to 200.00 </a:t>
            </a:r>
            <a:r>
              <a:rPr lang="en-US" dirty="0" smtClean="0"/>
              <a:t>- obviously </a:t>
            </a:r>
            <a:r>
              <a:rPr lang="en-US" dirty="0"/>
              <a:t>an incorrect value.</a:t>
            </a:r>
          </a:p>
          <a:p>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71</a:t>
            </a:fld>
            <a:endParaRPr lang="en-US"/>
          </a:p>
        </p:txBody>
      </p:sp>
    </p:spTree>
    <p:extLst>
      <p:ext uri="{BB962C8B-B14F-4D97-AF65-F5344CB8AC3E}">
        <p14:creationId xmlns:p14="http://schemas.microsoft.com/office/powerpoint/2010/main" val="22815432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7.8</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Consider </a:t>
            </a:r>
            <a:r>
              <a:rPr lang="en-US" dirty="0"/>
              <a:t>a system consisting of m resources of the same type being shared by n processes. A process can request or release only one resource at a time. Show that the system is deadlock free if the following two conditions hold:</a:t>
            </a:r>
          </a:p>
          <a:p>
            <a:pPr marL="365760" lvl="1" indent="0">
              <a:buNone/>
            </a:pPr>
            <a:r>
              <a:rPr lang="en-US" dirty="0"/>
              <a:t>a.	The maximum need of each process is between one resource and m resources.</a:t>
            </a:r>
          </a:p>
          <a:p>
            <a:pPr marL="365760" lvl="1" indent="0">
              <a:buNone/>
            </a:pPr>
            <a:r>
              <a:rPr lang="en-US" dirty="0"/>
              <a:t>b.	The sum of all maximum needs is less than m + n.</a:t>
            </a:r>
          </a:p>
        </p:txBody>
      </p:sp>
    </p:spTree>
    <p:extLst>
      <p:ext uri="{BB962C8B-B14F-4D97-AF65-F5344CB8AC3E}">
        <p14:creationId xmlns:p14="http://schemas.microsoft.com/office/powerpoint/2010/main" val="26384111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7"/>
            <a:ext cx="7467600" cy="1143000"/>
          </a:xfrm>
        </p:spPr>
        <p:txBody>
          <a:bodyPr/>
          <a:lstStyle/>
          <a:p>
            <a:r>
              <a:rPr lang="en-US" dirty="0" smtClean="0"/>
              <a:t>Answer 7.8</a:t>
            </a:r>
            <a:endParaRPr lang="en-US" dirty="0"/>
          </a:p>
        </p:txBody>
      </p:sp>
      <p:sp>
        <p:nvSpPr>
          <p:cNvPr id="3" name="Content Placeholder 2"/>
          <p:cNvSpPr>
            <a:spLocks noGrp="1"/>
          </p:cNvSpPr>
          <p:nvPr>
            <p:ph idx="1"/>
          </p:nvPr>
        </p:nvSpPr>
        <p:spPr>
          <a:xfrm>
            <a:off x="152400" y="1143000"/>
            <a:ext cx="8153400" cy="5562600"/>
          </a:xfrm>
        </p:spPr>
        <p:txBody>
          <a:bodyPr>
            <a:normAutofit fontScale="92500" lnSpcReduction="20000"/>
          </a:bodyPr>
          <a:lstStyle/>
          <a:p>
            <a:pPr marL="0" indent="0">
              <a:buNone/>
            </a:pPr>
            <a:r>
              <a:rPr lang="en-US" b="1" dirty="0"/>
              <a:t>Answer:</a:t>
            </a:r>
            <a:endParaRPr lang="en-US" dirty="0"/>
          </a:p>
          <a:p>
            <a:pPr marL="0" indent="0">
              <a:buNone/>
            </a:pPr>
            <a:r>
              <a:rPr lang="en-US" dirty="0"/>
              <a:t>Using the terminology of Section </a:t>
            </a:r>
            <a:r>
              <a:rPr lang="en-US" dirty="0" smtClean="0"/>
              <a:t>7.6.2</a:t>
            </a:r>
            <a:r>
              <a:rPr lang="en-US" dirty="0"/>
              <a:t>, we have:</a:t>
            </a:r>
          </a:p>
          <a:p>
            <a:pPr marL="365760" lvl="1" indent="0">
              <a:buNone/>
            </a:pPr>
            <a:r>
              <a:rPr lang="en-US" dirty="0"/>
              <a:t>a. _</a:t>
            </a:r>
            <a:r>
              <a:rPr lang="en-US" i="1" dirty="0"/>
              <a:t>n</a:t>
            </a:r>
            <a:endParaRPr lang="en-US" dirty="0"/>
          </a:p>
          <a:p>
            <a:pPr marL="365760" lvl="1" indent="0">
              <a:buNone/>
            </a:pPr>
            <a:r>
              <a:rPr lang="en-US" i="1" dirty="0" err="1"/>
              <a:t>i</a:t>
            </a:r>
            <a:r>
              <a:rPr lang="en-US" i="1" dirty="0"/>
              <a:t> </a:t>
            </a:r>
            <a:r>
              <a:rPr lang="en-US" dirty="0"/>
              <a:t>=1 </a:t>
            </a:r>
            <a:r>
              <a:rPr lang="en-US" i="1" dirty="0"/>
              <a:t>Maxi &lt; m </a:t>
            </a:r>
            <a:r>
              <a:rPr lang="en-US" dirty="0"/>
              <a:t>+ </a:t>
            </a:r>
            <a:r>
              <a:rPr lang="en-US" i="1" dirty="0"/>
              <a:t>n</a:t>
            </a:r>
            <a:endParaRPr lang="en-US" dirty="0"/>
          </a:p>
          <a:p>
            <a:pPr marL="365760" lvl="1" indent="0">
              <a:buNone/>
            </a:pPr>
            <a:r>
              <a:rPr lang="en-US" dirty="0"/>
              <a:t>b. </a:t>
            </a:r>
            <a:r>
              <a:rPr lang="en-US" i="1" dirty="0"/>
              <a:t>Maxi </a:t>
            </a:r>
            <a:r>
              <a:rPr lang="en-US" dirty="0"/>
              <a:t>≥ 1 for all </a:t>
            </a:r>
            <a:r>
              <a:rPr lang="en-US" i="1" dirty="0" err="1"/>
              <a:t>i</a:t>
            </a:r>
            <a:endParaRPr lang="en-US" dirty="0"/>
          </a:p>
          <a:p>
            <a:pPr marL="365760" lvl="1" indent="0">
              <a:buNone/>
            </a:pPr>
            <a:r>
              <a:rPr lang="en-US" dirty="0"/>
              <a:t>Proof: </a:t>
            </a:r>
            <a:r>
              <a:rPr lang="en-US" i="1" dirty="0" err="1"/>
              <a:t>Needi</a:t>
            </a:r>
            <a:r>
              <a:rPr lang="en-US" i="1" dirty="0"/>
              <a:t> </a:t>
            </a:r>
            <a:r>
              <a:rPr lang="en-US" dirty="0"/>
              <a:t>= </a:t>
            </a:r>
            <a:r>
              <a:rPr lang="en-US" i="1" dirty="0"/>
              <a:t>Maxi </a:t>
            </a:r>
            <a:r>
              <a:rPr lang="en-US" dirty="0"/>
              <a:t>− </a:t>
            </a:r>
            <a:r>
              <a:rPr lang="en-US" i="1" dirty="0" err="1"/>
              <a:t>Alloca</a:t>
            </a:r>
            <a:r>
              <a:rPr lang="en-US" i="1" dirty="0"/>
              <a:t> </a:t>
            </a:r>
            <a:r>
              <a:rPr lang="en-US" i="1" dirty="0" err="1"/>
              <a:t>tioni</a:t>
            </a:r>
            <a:endParaRPr lang="en-US" dirty="0"/>
          </a:p>
          <a:p>
            <a:pPr marL="0" indent="0">
              <a:buNone/>
            </a:pPr>
            <a:r>
              <a:rPr lang="en-US" dirty="0"/>
              <a:t>If there exists a deadlock state then:</a:t>
            </a:r>
          </a:p>
          <a:p>
            <a:pPr marL="365760" lvl="1" indent="0">
              <a:buNone/>
            </a:pPr>
            <a:r>
              <a:rPr lang="en-US" dirty="0"/>
              <a:t>c. _</a:t>
            </a:r>
            <a:r>
              <a:rPr lang="en-US" i="1" dirty="0"/>
              <a:t>n</a:t>
            </a:r>
            <a:endParaRPr lang="en-US" dirty="0"/>
          </a:p>
          <a:p>
            <a:pPr marL="365760" lvl="1" indent="0">
              <a:buNone/>
            </a:pPr>
            <a:r>
              <a:rPr lang="en-US" i="1" dirty="0" err="1"/>
              <a:t>i</a:t>
            </a:r>
            <a:r>
              <a:rPr lang="en-US" i="1" dirty="0"/>
              <a:t> </a:t>
            </a:r>
            <a:r>
              <a:rPr lang="en-US" dirty="0"/>
              <a:t>=1 </a:t>
            </a:r>
            <a:r>
              <a:rPr lang="en-US" i="1" dirty="0" err="1"/>
              <a:t>Alloca</a:t>
            </a:r>
            <a:r>
              <a:rPr lang="en-US" i="1" dirty="0"/>
              <a:t> </a:t>
            </a:r>
            <a:r>
              <a:rPr lang="en-US" i="1" dirty="0" err="1"/>
              <a:t>tioni</a:t>
            </a:r>
            <a:r>
              <a:rPr lang="en-US" i="1" dirty="0"/>
              <a:t> </a:t>
            </a:r>
            <a:r>
              <a:rPr lang="en-US" dirty="0"/>
              <a:t>= </a:t>
            </a:r>
            <a:r>
              <a:rPr lang="en-US" i="1" dirty="0"/>
              <a:t>m</a:t>
            </a:r>
            <a:endParaRPr lang="en-US" dirty="0"/>
          </a:p>
          <a:p>
            <a:pPr marL="0" indent="0">
              <a:buNone/>
            </a:pPr>
            <a:r>
              <a:rPr lang="en-US" dirty="0"/>
              <a:t>Use a. to get:_ </a:t>
            </a:r>
            <a:r>
              <a:rPr lang="en-US" i="1" dirty="0" err="1"/>
              <a:t>Needi</a:t>
            </a:r>
            <a:r>
              <a:rPr lang="en-US" i="1" dirty="0"/>
              <a:t> </a:t>
            </a:r>
            <a:r>
              <a:rPr lang="en-US" dirty="0"/>
              <a:t>+ _ </a:t>
            </a:r>
            <a:r>
              <a:rPr lang="en-US" i="1" dirty="0" err="1"/>
              <a:t>Alloca</a:t>
            </a:r>
            <a:r>
              <a:rPr lang="en-US" i="1" dirty="0"/>
              <a:t> </a:t>
            </a:r>
            <a:r>
              <a:rPr lang="en-US" i="1" dirty="0" err="1"/>
              <a:t>tioni</a:t>
            </a:r>
            <a:r>
              <a:rPr lang="en-US" i="1" dirty="0"/>
              <a:t> </a:t>
            </a:r>
            <a:r>
              <a:rPr lang="en-US" dirty="0"/>
              <a:t>= _ </a:t>
            </a:r>
            <a:r>
              <a:rPr lang="en-US" i="1" dirty="0"/>
              <a:t>Maxi &lt; m </a:t>
            </a:r>
            <a:r>
              <a:rPr lang="en-US" dirty="0"/>
              <a:t>+ </a:t>
            </a:r>
            <a:r>
              <a:rPr lang="en-US" i="1" dirty="0"/>
              <a:t>n</a:t>
            </a:r>
            <a:endParaRPr lang="en-US" dirty="0"/>
          </a:p>
          <a:p>
            <a:pPr marL="0" indent="0">
              <a:buNone/>
            </a:pPr>
            <a:r>
              <a:rPr lang="en-US" dirty="0"/>
              <a:t>Use c. to get:_ </a:t>
            </a:r>
            <a:r>
              <a:rPr lang="en-US" i="1" dirty="0" err="1"/>
              <a:t>Needi</a:t>
            </a:r>
            <a:r>
              <a:rPr lang="en-US" i="1" dirty="0"/>
              <a:t> </a:t>
            </a:r>
            <a:r>
              <a:rPr lang="en-US" dirty="0"/>
              <a:t>+ </a:t>
            </a:r>
            <a:r>
              <a:rPr lang="en-US" i="1" dirty="0"/>
              <a:t>m &lt; m </a:t>
            </a:r>
            <a:r>
              <a:rPr lang="en-US" dirty="0"/>
              <a:t>+ </a:t>
            </a:r>
            <a:r>
              <a:rPr lang="en-US" i="1" dirty="0"/>
              <a:t>n</a:t>
            </a:r>
            <a:endParaRPr lang="en-US" dirty="0"/>
          </a:p>
          <a:p>
            <a:pPr marL="0" indent="0">
              <a:buNone/>
            </a:pPr>
            <a:r>
              <a:rPr lang="en-US" dirty="0"/>
              <a:t>Rewrite to </a:t>
            </a:r>
            <a:r>
              <a:rPr lang="en-US" dirty="0" err="1"/>
              <a:t>get:_</a:t>
            </a:r>
            <a:r>
              <a:rPr lang="en-US" i="1" dirty="0" err="1"/>
              <a:t>n</a:t>
            </a:r>
            <a:endParaRPr lang="en-US" dirty="0"/>
          </a:p>
          <a:p>
            <a:pPr marL="0" indent="0">
              <a:buNone/>
            </a:pPr>
            <a:r>
              <a:rPr lang="en-US" i="1" dirty="0" err="1"/>
              <a:t>i</a:t>
            </a:r>
            <a:r>
              <a:rPr lang="en-US" i="1" dirty="0"/>
              <a:t> </a:t>
            </a:r>
            <a:r>
              <a:rPr lang="en-US" dirty="0"/>
              <a:t>=1 </a:t>
            </a:r>
            <a:r>
              <a:rPr lang="en-US" i="1" dirty="0" err="1"/>
              <a:t>Needi</a:t>
            </a:r>
            <a:r>
              <a:rPr lang="en-US" i="1" dirty="0"/>
              <a:t> &lt; n</a:t>
            </a:r>
            <a:endParaRPr lang="en-US" dirty="0"/>
          </a:p>
          <a:p>
            <a:pPr marL="0" indent="0">
              <a:buNone/>
            </a:pPr>
            <a:endParaRPr lang="en-US" dirty="0" smtClean="0"/>
          </a:p>
          <a:p>
            <a:pPr marL="0" indent="0">
              <a:buNone/>
            </a:pPr>
            <a:r>
              <a:rPr lang="en-US" dirty="0" smtClean="0"/>
              <a:t>This </a:t>
            </a:r>
            <a:r>
              <a:rPr lang="en-US" dirty="0"/>
              <a:t>implies that there exists a process </a:t>
            </a:r>
            <a:r>
              <a:rPr lang="en-US" i="1" dirty="0"/>
              <a:t>Pi </a:t>
            </a:r>
            <a:r>
              <a:rPr lang="en-US" dirty="0"/>
              <a:t>such that </a:t>
            </a:r>
            <a:r>
              <a:rPr lang="en-US" i="1" dirty="0" err="1"/>
              <a:t>Needi</a:t>
            </a:r>
            <a:r>
              <a:rPr lang="en-US" i="1" dirty="0"/>
              <a:t> </a:t>
            </a:r>
            <a:r>
              <a:rPr lang="en-US" dirty="0"/>
              <a:t>= 0. Since</a:t>
            </a:r>
          </a:p>
          <a:p>
            <a:pPr marL="0" indent="0">
              <a:buNone/>
            </a:pPr>
            <a:r>
              <a:rPr lang="en-US" i="1" dirty="0"/>
              <a:t>Maxi </a:t>
            </a:r>
            <a:r>
              <a:rPr lang="en-US" dirty="0"/>
              <a:t>≥ 1 it follows that </a:t>
            </a:r>
            <a:r>
              <a:rPr lang="en-US" i="1" dirty="0"/>
              <a:t>Pi </a:t>
            </a:r>
            <a:r>
              <a:rPr lang="en-US" dirty="0"/>
              <a:t>has at least one resource that it can release.</a:t>
            </a:r>
          </a:p>
          <a:p>
            <a:pPr marL="0" indent="0">
              <a:buNone/>
            </a:pPr>
            <a:r>
              <a:rPr lang="en-US" dirty="0"/>
              <a:t>Hence the system cannot be in a deadlock state.</a:t>
            </a:r>
          </a:p>
          <a:p>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73</a:t>
            </a:fld>
            <a:endParaRPr lang="en-US"/>
          </a:p>
        </p:txBody>
      </p:sp>
    </p:spTree>
    <p:extLst>
      <p:ext uri="{BB962C8B-B14F-4D97-AF65-F5344CB8AC3E}">
        <p14:creationId xmlns:p14="http://schemas.microsoft.com/office/powerpoint/2010/main" val="42482503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hlinkClick r:id="rId2"/>
              </a:rPr>
              <a:t>Week </a:t>
            </a:r>
            <a:r>
              <a:rPr lang="en-US" b="1" u="sng" dirty="0">
                <a:hlinkClick r:id="rId2"/>
              </a:rPr>
              <a:t>4 Programming Project</a:t>
            </a:r>
            <a:r>
              <a:rPr lang="en-US" b="1" u="sng" dirty="0"/>
              <a:t/>
            </a:r>
            <a:br>
              <a:rPr lang="en-US" b="1" u="sng" dirty="0"/>
            </a:br>
            <a:endParaRPr lang="en-US" u="sng" dirty="0"/>
          </a:p>
        </p:txBody>
      </p:sp>
      <p:sp>
        <p:nvSpPr>
          <p:cNvPr id="3" name="Content Placeholder 2"/>
          <p:cNvSpPr>
            <a:spLocks noGrp="1"/>
          </p:cNvSpPr>
          <p:nvPr>
            <p:ph idx="1"/>
          </p:nvPr>
        </p:nvSpPr>
        <p:spPr>
          <a:xfrm>
            <a:off x="304800" y="1143000"/>
            <a:ext cx="7620000" cy="4873752"/>
          </a:xfrm>
        </p:spPr>
        <p:txBody>
          <a:bodyPr>
            <a:normAutofit fontScale="77500" lnSpcReduction="20000"/>
          </a:bodyPr>
          <a:lstStyle/>
          <a:p>
            <a:pPr marL="0" indent="0">
              <a:buNone/>
            </a:pPr>
            <a:r>
              <a:rPr lang="en-US" b="1" dirty="0" smtClean="0"/>
              <a:t>Purpose</a:t>
            </a:r>
            <a:endParaRPr lang="en-US" b="1" dirty="0"/>
          </a:p>
          <a:p>
            <a:pPr marL="365760" lvl="1" indent="0">
              <a:buNone/>
            </a:pPr>
            <a:r>
              <a:rPr lang="en-US" dirty="0"/>
              <a:t>To assess your ability to:</a:t>
            </a:r>
          </a:p>
          <a:p>
            <a:pPr marL="365760" lvl="1" indent="0">
              <a:buNone/>
            </a:pPr>
            <a:r>
              <a:rPr lang="en-US" dirty="0"/>
              <a:t>Explain the critical section problem.</a:t>
            </a:r>
          </a:p>
          <a:p>
            <a:pPr marL="365760" lvl="1" indent="0">
              <a:buNone/>
            </a:pPr>
            <a:r>
              <a:rPr lang="en-US" dirty="0"/>
              <a:t>Present both software and hardware solutions of the critical section problem.</a:t>
            </a:r>
          </a:p>
          <a:p>
            <a:pPr marL="365760" lvl="1" indent="0">
              <a:buNone/>
            </a:pPr>
            <a:r>
              <a:rPr lang="en-US" dirty="0"/>
              <a:t>Examine several classical process-synchronization problems.</a:t>
            </a:r>
          </a:p>
          <a:p>
            <a:pPr marL="365760" lvl="1" indent="0">
              <a:buNone/>
            </a:pPr>
            <a:r>
              <a:rPr lang="en-US" dirty="0"/>
              <a:t>Describe several tools that are used to solve process-synchronization problems.</a:t>
            </a:r>
          </a:p>
          <a:p>
            <a:pPr marL="365760" lvl="1" indent="0">
              <a:buNone/>
            </a:pPr>
            <a:r>
              <a:rPr lang="en-US" dirty="0"/>
              <a:t>Define </a:t>
            </a:r>
            <a:r>
              <a:rPr lang="en-US" i="1" dirty="0"/>
              <a:t>deadlocks.</a:t>
            </a:r>
            <a:endParaRPr lang="en-US" dirty="0"/>
          </a:p>
          <a:p>
            <a:pPr marL="365760" lvl="1" indent="0">
              <a:buNone/>
            </a:pPr>
            <a:r>
              <a:rPr lang="en-US" dirty="0"/>
              <a:t>Present a number of different methods for preventing or avoiding deadlocks in a computer system.</a:t>
            </a:r>
          </a:p>
          <a:p>
            <a:pPr marL="0" indent="0">
              <a:buNone/>
            </a:pPr>
            <a:r>
              <a:rPr lang="en-US" b="1" dirty="0"/>
              <a:t>Action Items</a:t>
            </a:r>
          </a:p>
          <a:p>
            <a:pPr marL="0" indent="0">
              <a:buNone/>
            </a:pPr>
            <a:r>
              <a:rPr lang="en-US" dirty="0"/>
              <a:t>Complete the following end-of-chapter exercise from your textbook:</a:t>
            </a:r>
          </a:p>
          <a:p>
            <a:pPr lvl="1"/>
            <a:r>
              <a:rPr lang="en-US" b="1" dirty="0"/>
              <a:t>Programming Project: The Sleeping Teaching Assistant</a:t>
            </a:r>
          </a:p>
          <a:p>
            <a:pPr marL="0" indent="0">
              <a:buNone/>
            </a:pPr>
            <a:endParaRPr lang="en-US" b="1" dirty="0" smtClean="0"/>
          </a:p>
          <a:p>
            <a:pPr marL="0" indent="0">
              <a:buNone/>
            </a:pPr>
            <a:r>
              <a:rPr lang="en-US" b="1" dirty="0" smtClean="0"/>
              <a:t>Submission</a:t>
            </a:r>
            <a:endParaRPr lang="en-US" b="1" dirty="0"/>
          </a:p>
          <a:p>
            <a:pPr marL="0" indent="0">
              <a:buNone/>
            </a:pPr>
            <a:r>
              <a:rPr lang="en-US" dirty="0"/>
              <a:t>Complete and submit this assignment </a:t>
            </a:r>
            <a:r>
              <a:rPr lang="en-US" dirty="0" smtClean="0"/>
              <a:t>by Saturday 2-22-14  11:59pm</a:t>
            </a:r>
          </a:p>
          <a:p>
            <a:pPr marL="0" indent="0">
              <a:buNone/>
            </a:pPr>
            <a:endParaRPr lang="en-US" b="1" dirty="0"/>
          </a:p>
          <a:p>
            <a:pPr marL="0" indent="0">
              <a:buNone/>
            </a:pPr>
            <a:r>
              <a:rPr lang="en-US" b="1" dirty="0" smtClean="0"/>
              <a:t>Grading </a:t>
            </a:r>
            <a:r>
              <a:rPr lang="en-US" b="1" dirty="0"/>
              <a:t>Criteria</a:t>
            </a:r>
          </a:p>
          <a:p>
            <a:pPr marL="0" indent="0">
              <a:buNone/>
            </a:pPr>
            <a:r>
              <a:rPr lang="en-US" dirty="0"/>
              <a:t>0 - 20 points</a:t>
            </a:r>
          </a:p>
          <a:p>
            <a:pPr marL="0" indent="0">
              <a:buNone/>
            </a:pP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74</a:t>
            </a:fld>
            <a:endParaRPr lang="en-US"/>
          </a:p>
        </p:txBody>
      </p:sp>
    </p:spTree>
    <p:extLst>
      <p:ext uri="{BB962C8B-B14F-4D97-AF65-F5344CB8AC3E}">
        <p14:creationId xmlns:p14="http://schemas.microsoft.com/office/powerpoint/2010/main" val="15384068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620000" cy="1112838"/>
          </a:xfrm>
        </p:spPr>
        <p:txBody>
          <a:bodyPr>
            <a:normAutofit fontScale="90000"/>
          </a:bodyPr>
          <a:lstStyle/>
          <a:p>
            <a:r>
              <a:rPr lang="en-US" b="1" dirty="0"/>
              <a:t>Project 1—the Sleeping Teaching </a:t>
            </a:r>
            <a:r>
              <a:rPr lang="en-US" b="1" dirty="0" smtClean="0"/>
              <a:t>Assistant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47800"/>
            <a:ext cx="87630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71832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467600" cy="1143000"/>
          </a:xfrm>
        </p:spPr>
        <p:txBody>
          <a:bodyPr>
            <a:normAutofit fontScale="90000"/>
          </a:bodyPr>
          <a:lstStyle/>
          <a:p>
            <a:r>
              <a:rPr lang="en-US" b="1" dirty="0"/>
              <a:t>Project 1—the Sleeping Teaching </a:t>
            </a:r>
            <a:r>
              <a:rPr lang="en-US" b="1" dirty="0" smtClean="0"/>
              <a:t>Assistant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219200"/>
            <a:ext cx="9164782"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6838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1</a:t>
            </a:r>
            <a:endParaRPr lang="en-US" dirty="0"/>
          </a:p>
        </p:txBody>
      </p:sp>
      <p:sp>
        <p:nvSpPr>
          <p:cNvPr id="3" name="Content Placeholder 2"/>
          <p:cNvSpPr>
            <a:spLocks noGrp="1"/>
          </p:cNvSpPr>
          <p:nvPr>
            <p:ph idx="1"/>
          </p:nvPr>
        </p:nvSpPr>
        <p:spPr/>
        <p:txBody>
          <a:bodyPr/>
          <a:lstStyle/>
          <a:p>
            <a:pPr marL="0" indent="0">
              <a:buNone/>
            </a:pPr>
            <a:r>
              <a:rPr lang="en-US" dirty="0"/>
              <a:t>Assume a multithreaded application uses only reader—writer locks </a:t>
            </a:r>
            <a:r>
              <a:rPr lang="en-US" dirty="0" smtClean="0"/>
              <a:t>for synchronization</a:t>
            </a:r>
            <a:r>
              <a:rPr lang="en-US" dirty="0"/>
              <a:t>. Applying the four necessary conditions for deadlock</a:t>
            </a:r>
            <a:r>
              <a:rPr lang="en-US" dirty="0" smtClean="0"/>
              <a:t>, is </a:t>
            </a:r>
            <a:r>
              <a:rPr lang="en-US" dirty="0"/>
              <a:t>deadlock still possible if multiple reader—writer locks are used?</a:t>
            </a:r>
          </a:p>
        </p:txBody>
      </p:sp>
    </p:spTree>
    <p:extLst>
      <p:ext uri="{BB962C8B-B14F-4D97-AF65-F5344CB8AC3E}">
        <p14:creationId xmlns:p14="http://schemas.microsoft.com/office/powerpoint/2010/main" val="28828720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1</a:t>
            </a:r>
            <a:endParaRPr lang="en-US" dirty="0"/>
          </a:p>
        </p:txBody>
      </p:sp>
      <p:sp>
        <p:nvSpPr>
          <p:cNvPr id="3" name="Content Placeholder 2"/>
          <p:cNvSpPr>
            <a:spLocks noGrp="1"/>
          </p:cNvSpPr>
          <p:nvPr>
            <p:ph idx="1"/>
          </p:nvPr>
        </p:nvSpPr>
        <p:spPr>
          <a:xfrm>
            <a:off x="381000" y="1371600"/>
            <a:ext cx="8229600" cy="4525963"/>
          </a:xfrm>
        </p:spPr>
        <p:txBody>
          <a:bodyPr>
            <a:normAutofit/>
          </a:bodyPr>
          <a:lstStyle/>
          <a:p>
            <a:pPr marL="0" indent="0">
              <a:buNone/>
            </a:pPr>
            <a:r>
              <a:rPr lang="en-US" dirty="0"/>
              <a:t>Assume a multithreaded application uses only reader—writer locks </a:t>
            </a:r>
            <a:r>
              <a:rPr lang="en-US" dirty="0" smtClean="0"/>
              <a:t>for synchronization</a:t>
            </a:r>
            <a:r>
              <a:rPr lang="en-US" dirty="0"/>
              <a:t>. Applying the four necessary conditions for deadlock</a:t>
            </a:r>
            <a:r>
              <a:rPr lang="en-US" dirty="0" smtClean="0"/>
              <a:t>, is </a:t>
            </a:r>
            <a:r>
              <a:rPr lang="en-US" dirty="0"/>
              <a:t>deadlock still possible if multiple reader—writer locks are used</a:t>
            </a:r>
            <a:r>
              <a:rPr lang="en-US" dirty="0" smtClean="0"/>
              <a:t>?</a:t>
            </a:r>
          </a:p>
          <a:p>
            <a:pPr marL="0" indent="0">
              <a:buNone/>
            </a:pPr>
            <a:r>
              <a:rPr lang="en-US" i="1" dirty="0"/>
              <a:t>Answer</a:t>
            </a:r>
            <a:r>
              <a:rPr lang="en-US" i="1" dirty="0" smtClean="0"/>
              <a:t>: YES</a:t>
            </a:r>
            <a:r>
              <a:rPr lang="en-US" i="1" dirty="0"/>
              <a:t>. </a:t>
            </a:r>
            <a:endParaRPr lang="en-US" i="1" dirty="0" smtClean="0"/>
          </a:p>
          <a:p>
            <a:pPr marL="457200" indent="-457200">
              <a:buAutoNum type="arabicParenBoth"/>
            </a:pPr>
            <a:r>
              <a:rPr lang="en-US" i="1" dirty="0" smtClean="0"/>
              <a:t>Mutual </a:t>
            </a:r>
            <a:r>
              <a:rPr lang="en-US" i="1" dirty="0"/>
              <a:t>exclusion is maintained, as they cannot be shared if </a:t>
            </a:r>
            <a:r>
              <a:rPr lang="en-US" i="1" dirty="0" smtClean="0"/>
              <a:t>there is a writer</a:t>
            </a:r>
            <a:r>
              <a:rPr lang="en-US" i="1" dirty="0"/>
              <a:t>. </a:t>
            </a:r>
            <a:endParaRPr lang="en-US" i="1" dirty="0" smtClean="0"/>
          </a:p>
          <a:p>
            <a:pPr marL="457200" indent="-457200">
              <a:buAutoNum type="arabicParenBoth"/>
            </a:pPr>
            <a:r>
              <a:rPr lang="en-US" i="1" dirty="0" smtClean="0"/>
              <a:t>(</a:t>
            </a:r>
            <a:r>
              <a:rPr lang="en-US" i="1" dirty="0"/>
              <a:t>2</a:t>
            </a:r>
            <a:r>
              <a:rPr lang="en-US" i="1" dirty="0" smtClean="0"/>
              <a:t>) Hold-and-wait </a:t>
            </a:r>
            <a:r>
              <a:rPr lang="en-US" i="1" dirty="0"/>
              <a:t>is possible, as a thread can hold one </a:t>
            </a:r>
            <a:r>
              <a:rPr lang="en-US" i="1" dirty="0" smtClean="0"/>
              <a:t>reader—writer </a:t>
            </a:r>
            <a:r>
              <a:rPr lang="en-US" i="1" dirty="0"/>
              <a:t>lock while waiting to acquire another. </a:t>
            </a:r>
            <a:endParaRPr lang="en-US" i="1" dirty="0" smtClean="0"/>
          </a:p>
          <a:p>
            <a:pPr marL="457200" indent="-457200">
              <a:buAutoNum type="arabicParenBoth"/>
            </a:pPr>
            <a:r>
              <a:rPr lang="en-US" i="1" dirty="0" smtClean="0"/>
              <a:t>(</a:t>
            </a:r>
            <a:r>
              <a:rPr lang="en-US" i="1" dirty="0"/>
              <a:t>3) You cannot take </a:t>
            </a:r>
            <a:r>
              <a:rPr lang="en-US" i="1" dirty="0" smtClean="0"/>
              <a:t>a lock </a:t>
            </a:r>
            <a:r>
              <a:rPr lang="en-US" i="1" dirty="0"/>
              <a:t>away, so no </a:t>
            </a:r>
            <a:r>
              <a:rPr lang="en-US" i="1" dirty="0" smtClean="0"/>
              <a:t>preemption </a:t>
            </a:r>
            <a:r>
              <a:rPr lang="en-US" i="1" dirty="0"/>
              <a:t>is upheld. </a:t>
            </a:r>
            <a:endParaRPr lang="en-US" i="1" dirty="0" smtClean="0"/>
          </a:p>
          <a:p>
            <a:pPr marL="457200" indent="-457200">
              <a:buAutoNum type="arabicParenBoth"/>
            </a:pPr>
            <a:r>
              <a:rPr lang="en-US" i="1" dirty="0" smtClean="0"/>
              <a:t>(</a:t>
            </a:r>
            <a:r>
              <a:rPr lang="en-US" i="1" dirty="0"/>
              <a:t>4) A circular wait among </a:t>
            </a:r>
            <a:r>
              <a:rPr lang="en-US" i="1" dirty="0" smtClean="0"/>
              <a:t>all threads </a:t>
            </a:r>
            <a:r>
              <a:rPr lang="en-US" i="1" dirty="0"/>
              <a:t>is possible.</a:t>
            </a:r>
          </a:p>
        </p:txBody>
      </p:sp>
    </p:spTree>
    <p:extLst>
      <p:ext uri="{BB962C8B-B14F-4D97-AF65-F5344CB8AC3E}">
        <p14:creationId xmlns:p14="http://schemas.microsoft.com/office/powerpoint/2010/main" val="29383068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2</a:t>
            </a:r>
            <a:endParaRPr lang="en-US" dirty="0"/>
          </a:p>
        </p:txBody>
      </p:sp>
      <p:sp>
        <p:nvSpPr>
          <p:cNvPr id="3" name="Content Placeholder 2"/>
          <p:cNvSpPr>
            <a:spLocks noGrp="1"/>
          </p:cNvSpPr>
          <p:nvPr>
            <p:ph idx="1"/>
          </p:nvPr>
        </p:nvSpPr>
        <p:spPr/>
        <p:txBody>
          <a:bodyPr/>
          <a:lstStyle/>
          <a:p>
            <a:pPr marL="0" indent="0">
              <a:buNone/>
            </a:pPr>
            <a:r>
              <a:rPr lang="en-US" dirty="0"/>
              <a:t>Explain why interrupts are not appropriate for implementing </a:t>
            </a:r>
            <a:r>
              <a:rPr lang="en-US" dirty="0" smtClean="0"/>
              <a:t>synchronization primitives </a:t>
            </a:r>
            <a:r>
              <a:rPr lang="en-US" dirty="0"/>
              <a:t>in multiprocessor systems.</a:t>
            </a:r>
          </a:p>
        </p:txBody>
      </p:sp>
    </p:spTree>
    <p:extLst>
      <p:ext uri="{BB962C8B-B14F-4D97-AF65-F5344CB8AC3E}">
        <p14:creationId xmlns:p14="http://schemas.microsoft.com/office/powerpoint/2010/main" val="1718445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7 - Deadlocks</a:t>
            </a:r>
            <a:endParaRPr lang="en-US" dirty="0"/>
          </a:p>
        </p:txBody>
      </p:sp>
      <p:sp>
        <p:nvSpPr>
          <p:cNvPr id="3" name="Content Placeholder 2"/>
          <p:cNvSpPr>
            <a:spLocks noGrp="1"/>
          </p:cNvSpPr>
          <p:nvPr>
            <p:ph idx="1"/>
          </p:nvPr>
        </p:nvSpPr>
        <p:spPr/>
        <p:txBody>
          <a:bodyPr/>
          <a:lstStyle/>
          <a:p>
            <a:pPr>
              <a:buSzPct val="85000"/>
            </a:pPr>
            <a:r>
              <a:rPr lang="en-US" altLang="en-US" dirty="0"/>
              <a:t>System Model</a:t>
            </a:r>
          </a:p>
          <a:p>
            <a:pPr>
              <a:buSzPct val="85000"/>
            </a:pPr>
            <a:r>
              <a:rPr lang="en-US" altLang="en-US" dirty="0"/>
              <a:t>Deadlock Characterization</a:t>
            </a:r>
          </a:p>
          <a:p>
            <a:pPr>
              <a:buSzPct val="85000"/>
            </a:pPr>
            <a:r>
              <a:rPr lang="en-US" altLang="en-US" dirty="0"/>
              <a:t>Methods for Handling Deadlocks</a:t>
            </a:r>
          </a:p>
          <a:p>
            <a:r>
              <a:rPr lang="en-US" altLang="en-US" dirty="0"/>
              <a:t>Deadlock Prevention</a:t>
            </a:r>
          </a:p>
          <a:p>
            <a:pPr>
              <a:buSzPct val="85000"/>
            </a:pPr>
            <a:r>
              <a:rPr lang="en-US" altLang="en-US" dirty="0"/>
              <a:t>Deadlock Avoidance</a:t>
            </a:r>
          </a:p>
          <a:p>
            <a:pPr>
              <a:buSzPct val="85000"/>
            </a:pPr>
            <a:r>
              <a:rPr lang="en-US" altLang="en-US" dirty="0"/>
              <a:t>Deadlock Detection </a:t>
            </a:r>
          </a:p>
          <a:p>
            <a:pPr>
              <a:buSzPct val="85000"/>
            </a:pPr>
            <a:r>
              <a:rPr lang="en-US" altLang="en-US" dirty="0"/>
              <a:t>Recovery from Deadlock </a:t>
            </a:r>
          </a:p>
          <a:p>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8</a:t>
            </a:fld>
            <a:endParaRPr lang="en-US"/>
          </a:p>
        </p:txBody>
      </p:sp>
    </p:spTree>
    <p:extLst>
      <p:ext uri="{BB962C8B-B14F-4D97-AF65-F5344CB8AC3E}">
        <p14:creationId xmlns:p14="http://schemas.microsoft.com/office/powerpoint/2010/main" val="3437142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Question 2</a:t>
            </a:r>
            <a:endParaRPr lang="en-US" dirty="0"/>
          </a:p>
        </p:txBody>
      </p:sp>
      <p:sp>
        <p:nvSpPr>
          <p:cNvPr id="3" name="Content Placeholder 2"/>
          <p:cNvSpPr>
            <a:spLocks noGrp="1"/>
          </p:cNvSpPr>
          <p:nvPr>
            <p:ph idx="1"/>
          </p:nvPr>
        </p:nvSpPr>
        <p:spPr>
          <a:xfrm>
            <a:off x="228600" y="1600200"/>
            <a:ext cx="8305800" cy="4873752"/>
          </a:xfrm>
        </p:spPr>
        <p:txBody>
          <a:bodyPr>
            <a:normAutofit/>
          </a:bodyPr>
          <a:lstStyle/>
          <a:p>
            <a:pPr marL="0" indent="0">
              <a:buNone/>
            </a:pPr>
            <a:r>
              <a:rPr lang="en-US" dirty="0"/>
              <a:t>Explain why interrupts are not appropriate for implementing </a:t>
            </a:r>
            <a:r>
              <a:rPr lang="en-US" dirty="0" smtClean="0"/>
              <a:t>synchronization primitives </a:t>
            </a:r>
            <a:r>
              <a:rPr lang="en-US" dirty="0"/>
              <a:t>in multiprocessor systems.</a:t>
            </a:r>
          </a:p>
          <a:p>
            <a:pPr marL="0" indent="0">
              <a:buNone/>
            </a:pPr>
            <a:r>
              <a:rPr lang="en-US" b="1" dirty="0"/>
              <a:t>Answer:</a:t>
            </a:r>
          </a:p>
          <a:p>
            <a:pPr marL="0" indent="0">
              <a:buNone/>
            </a:pPr>
            <a:r>
              <a:rPr lang="en-US" b="1" i="1" dirty="0"/>
              <a:t>Interrupts are not sufficient in multiprocessor systems since </a:t>
            </a:r>
            <a:r>
              <a:rPr lang="en-US" b="1" i="1" dirty="0" smtClean="0"/>
              <a:t>disabling interrupts </a:t>
            </a:r>
            <a:r>
              <a:rPr lang="en-US" b="1" i="1" dirty="0"/>
              <a:t>only prevents other processes </a:t>
            </a:r>
            <a:r>
              <a:rPr lang="en-US" b="1" i="1" dirty="0" smtClean="0"/>
              <a:t>from executing </a:t>
            </a:r>
            <a:r>
              <a:rPr lang="en-US" b="1" i="1" dirty="0"/>
              <a:t>on the </a:t>
            </a:r>
            <a:r>
              <a:rPr lang="en-US" b="1" i="1" dirty="0" smtClean="0"/>
              <a:t>processor in </a:t>
            </a:r>
            <a:r>
              <a:rPr lang="en-US" b="1" i="1" dirty="0"/>
              <a:t>which interrupts were disabled; there are no limitations on </a:t>
            </a:r>
            <a:r>
              <a:rPr lang="en-US" b="1" i="1" dirty="0" smtClean="0"/>
              <a:t>what processes </a:t>
            </a:r>
            <a:r>
              <a:rPr lang="en-US" b="1" i="1" dirty="0"/>
              <a:t>could be executing on other processors and therefore the</a:t>
            </a:r>
          </a:p>
          <a:p>
            <a:pPr marL="0" indent="0">
              <a:buNone/>
            </a:pPr>
            <a:r>
              <a:rPr lang="en-US" b="1" i="1" dirty="0"/>
              <a:t>process disabling interrupts cannot guarantee mutually exclusive </a:t>
            </a:r>
            <a:r>
              <a:rPr lang="en-US" b="1" i="1" dirty="0" smtClean="0"/>
              <a:t>access to </a:t>
            </a:r>
            <a:r>
              <a:rPr lang="en-US" b="1" i="1" dirty="0"/>
              <a:t>program state.</a:t>
            </a: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80</a:t>
            </a:fld>
            <a:endParaRPr lang="en-US"/>
          </a:p>
        </p:txBody>
      </p:sp>
    </p:spTree>
    <p:extLst>
      <p:ext uri="{BB962C8B-B14F-4D97-AF65-F5344CB8AC3E}">
        <p14:creationId xmlns:p14="http://schemas.microsoft.com/office/powerpoint/2010/main" val="16028676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3 – section 6.2</a:t>
            </a:r>
            <a:endParaRPr lang="en-US" dirty="0"/>
          </a:p>
        </p:txBody>
      </p:sp>
      <p:sp>
        <p:nvSpPr>
          <p:cNvPr id="3" name="Content Placeholder 2"/>
          <p:cNvSpPr>
            <a:spLocks noGrp="1"/>
          </p:cNvSpPr>
          <p:nvPr>
            <p:ph idx="1"/>
          </p:nvPr>
        </p:nvSpPr>
        <p:spPr/>
        <p:txBody>
          <a:bodyPr/>
          <a:lstStyle/>
          <a:p>
            <a:pPr marL="0" lvl="0" indent="0">
              <a:buNone/>
            </a:pPr>
            <a:r>
              <a:rPr lang="en-US" dirty="0"/>
              <a:t>A race condition ____.</a:t>
            </a:r>
          </a:p>
          <a:p>
            <a:pPr marL="822960" lvl="1" indent="-457200">
              <a:buFont typeface="+mj-lt"/>
              <a:buAutoNum type="alphaUcPeriod"/>
            </a:pPr>
            <a:r>
              <a:rPr lang="en-US" sz="2400" dirty="0"/>
              <a:t>results when several threads try to access the same data concurrently</a:t>
            </a:r>
          </a:p>
          <a:p>
            <a:pPr marL="822960" lvl="1" indent="-457200">
              <a:buFont typeface="+mj-lt"/>
              <a:buAutoNum type="alphaUcPeriod"/>
            </a:pPr>
            <a:r>
              <a:rPr lang="en-US" sz="2400" dirty="0"/>
              <a:t>results when several threads try to access and modify the same data concurrently</a:t>
            </a:r>
          </a:p>
          <a:p>
            <a:pPr marL="822960" lvl="1" indent="-457200">
              <a:buFont typeface="+mj-lt"/>
              <a:buAutoNum type="alphaUcPeriod"/>
            </a:pPr>
            <a:r>
              <a:rPr lang="en-US" sz="2400" dirty="0"/>
              <a:t>will result only if the outcome of execution does not depend on the order in which instructions are executed</a:t>
            </a:r>
          </a:p>
          <a:p>
            <a:pPr marL="822960" lvl="1" indent="-457200">
              <a:buFont typeface="+mj-lt"/>
              <a:buAutoNum type="alphaUcPeriod"/>
            </a:pPr>
            <a:r>
              <a:rPr lang="en-US" sz="2400" dirty="0"/>
              <a:t>None of the above</a:t>
            </a:r>
          </a:p>
          <a:p>
            <a:pPr marL="0" indent="0">
              <a:buNone/>
            </a:pPr>
            <a:endParaRPr lang="en-US" dirty="0"/>
          </a:p>
        </p:txBody>
      </p:sp>
    </p:spTree>
    <p:extLst>
      <p:ext uri="{BB962C8B-B14F-4D97-AF65-F5344CB8AC3E}">
        <p14:creationId xmlns:p14="http://schemas.microsoft.com/office/powerpoint/2010/main" val="40999612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3 – section 6.2</a:t>
            </a:r>
            <a:endParaRPr lang="en-US" dirty="0"/>
          </a:p>
        </p:txBody>
      </p:sp>
      <p:sp>
        <p:nvSpPr>
          <p:cNvPr id="3" name="Content Placeholder 2"/>
          <p:cNvSpPr>
            <a:spLocks noGrp="1"/>
          </p:cNvSpPr>
          <p:nvPr>
            <p:ph idx="1"/>
          </p:nvPr>
        </p:nvSpPr>
        <p:spPr/>
        <p:txBody>
          <a:bodyPr/>
          <a:lstStyle/>
          <a:p>
            <a:pPr marL="0" lvl="0" indent="0">
              <a:buNone/>
            </a:pPr>
            <a:r>
              <a:rPr lang="en-US" dirty="0"/>
              <a:t>A race condition ____.</a:t>
            </a:r>
          </a:p>
          <a:p>
            <a:pPr marL="822960" lvl="1" indent="-457200">
              <a:buFont typeface="+mj-lt"/>
              <a:buAutoNum type="alphaUcPeriod"/>
            </a:pPr>
            <a:r>
              <a:rPr lang="en-US" sz="2400" dirty="0"/>
              <a:t>results when several threads try to access the same data concurrently</a:t>
            </a:r>
          </a:p>
          <a:p>
            <a:pPr marL="822960" lvl="1" indent="-457200">
              <a:buFont typeface="+mj-lt"/>
              <a:buAutoNum type="alphaUcPeriod"/>
            </a:pPr>
            <a:r>
              <a:rPr lang="en-US" sz="2400" b="1" i="1" dirty="0"/>
              <a:t>results when several threads try to access and modify the same data concurrently</a:t>
            </a:r>
          </a:p>
          <a:p>
            <a:pPr marL="822960" lvl="1" indent="-457200">
              <a:buFont typeface="+mj-lt"/>
              <a:buAutoNum type="alphaUcPeriod"/>
            </a:pPr>
            <a:r>
              <a:rPr lang="en-US" sz="2400" dirty="0"/>
              <a:t>will result only if the outcome of execution does not depend on the order in which instructions are executed</a:t>
            </a:r>
          </a:p>
          <a:p>
            <a:pPr marL="822960" lvl="1" indent="-457200">
              <a:buFont typeface="+mj-lt"/>
              <a:buAutoNum type="alphaUcPeriod"/>
            </a:pPr>
            <a:r>
              <a:rPr lang="en-US" sz="2400" dirty="0"/>
              <a:t>None of the above</a:t>
            </a:r>
          </a:p>
          <a:p>
            <a:pPr marL="0" indent="0">
              <a:buNone/>
            </a:pPr>
            <a:endParaRPr lang="en-US" dirty="0"/>
          </a:p>
        </p:txBody>
      </p:sp>
    </p:spTree>
    <p:extLst>
      <p:ext uri="{BB962C8B-B14F-4D97-AF65-F5344CB8AC3E}">
        <p14:creationId xmlns:p14="http://schemas.microsoft.com/office/powerpoint/2010/main" val="14005362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4 – Section 6.4</a:t>
            </a:r>
            <a:endParaRPr lang="en-US" dirty="0"/>
          </a:p>
        </p:txBody>
      </p:sp>
      <p:sp>
        <p:nvSpPr>
          <p:cNvPr id="3" name="Content Placeholder 2"/>
          <p:cNvSpPr>
            <a:spLocks noGrp="1"/>
          </p:cNvSpPr>
          <p:nvPr>
            <p:ph idx="1"/>
          </p:nvPr>
        </p:nvSpPr>
        <p:spPr/>
        <p:txBody>
          <a:bodyPr/>
          <a:lstStyle/>
          <a:p>
            <a:pPr marL="0" lvl="0" indent="0">
              <a:buNone/>
            </a:pPr>
            <a:r>
              <a:rPr lang="en-US" dirty="0"/>
              <a:t>An instruction that executes atomically ____.</a:t>
            </a:r>
          </a:p>
          <a:p>
            <a:pPr marL="822960" lvl="1" indent="-457200">
              <a:buFont typeface="+mj-lt"/>
              <a:buAutoNum type="alphaUcPeriod"/>
            </a:pPr>
            <a:r>
              <a:rPr lang="en-US" sz="2400" dirty="0"/>
              <a:t>must consist of only one machine instruction</a:t>
            </a:r>
          </a:p>
          <a:p>
            <a:pPr marL="822960" lvl="1" indent="-457200">
              <a:buFont typeface="+mj-lt"/>
              <a:buAutoNum type="alphaUcPeriod"/>
            </a:pPr>
            <a:r>
              <a:rPr lang="en-US" sz="2400" dirty="0"/>
              <a:t>executes as a single, uninterruptible unit</a:t>
            </a:r>
          </a:p>
          <a:p>
            <a:pPr marL="822960" lvl="1" indent="-457200">
              <a:buFont typeface="+mj-lt"/>
              <a:buAutoNum type="alphaUcPeriod"/>
            </a:pPr>
            <a:r>
              <a:rPr lang="en-US" sz="2400" dirty="0"/>
              <a:t>cannot be used to solve the critical section problem</a:t>
            </a:r>
          </a:p>
          <a:p>
            <a:pPr marL="822960" lvl="1" indent="-457200">
              <a:buFont typeface="+mj-lt"/>
              <a:buAutoNum type="alphaUcPeriod"/>
            </a:pPr>
            <a:r>
              <a:rPr lang="en-US" sz="2400" dirty="0"/>
              <a:t>All of the above</a:t>
            </a:r>
          </a:p>
          <a:p>
            <a:endParaRPr lang="en-US" dirty="0"/>
          </a:p>
        </p:txBody>
      </p:sp>
    </p:spTree>
    <p:extLst>
      <p:ext uri="{BB962C8B-B14F-4D97-AF65-F5344CB8AC3E}">
        <p14:creationId xmlns:p14="http://schemas.microsoft.com/office/powerpoint/2010/main" val="29189143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4 – Section 6.4</a:t>
            </a:r>
            <a:endParaRPr lang="en-US" dirty="0"/>
          </a:p>
        </p:txBody>
      </p:sp>
      <p:sp>
        <p:nvSpPr>
          <p:cNvPr id="3" name="Content Placeholder 2"/>
          <p:cNvSpPr>
            <a:spLocks noGrp="1"/>
          </p:cNvSpPr>
          <p:nvPr>
            <p:ph idx="1"/>
          </p:nvPr>
        </p:nvSpPr>
        <p:spPr/>
        <p:txBody>
          <a:bodyPr/>
          <a:lstStyle/>
          <a:p>
            <a:pPr marL="0" lvl="0" indent="0">
              <a:buNone/>
            </a:pPr>
            <a:r>
              <a:rPr lang="en-US" dirty="0"/>
              <a:t>An instruction that executes atomically ____.</a:t>
            </a:r>
          </a:p>
          <a:p>
            <a:pPr marL="822960" lvl="1" indent="-457200">
              <a:buFont typeface="+mj-lt"/>
              <a:buAutoNum type="alphaUcPeriod"/>
            </a:pPr>
            <a:r>
              <a:rPr lang="en-US" sz="2400" dirty="0"/>
              <a:t>must consist of only one machine instruction</a:t>
            </a:r>
          </a:p>
          <a:p>
            <a:pPr marL="822960" lvl="1" indent="-457200">
              <a:buFont typeface="+mj-lt"/>
              <a:buAutoNum type="alphaUcPeriod"/>
            </a:pPr>
            <a:r>
              <a:rPr lang="en-US" sz="2400" b="1" i="1" dirty="0"/>
              <a:t>executes as a single, uninterruptible unit</a:t>
            </a:r>
          </a:p>
          <a:p>
            <a:pPr marL="822960" lvl="1" indent="-457200">
              <a:buFont typeface="+mj-lt"/>
              <a:buAutoNum type="alphaUcPeriod"/>
            </a:pPr>
            <a:r>
              <a:rPr lang="en-US" sz="2400" dirty="0"/>
              <a:t>cannot be used to solve the critical section problem</a:t>
            </a:r>
          </a:p>
          <a:p>
            <a:pPr marL="822960" lvl="1" indent="-457200">
              <a:buFont typeface="+mj-lt"/>
              <a:buAutoNum type="alphaUcPeriod"/>
            </a:pPr>
            <a:r>
              <a:rPr lang="en-US" sz="2400" dirty="0"/>
              <a:t>All of the above</a:t>
            </a:r>
          </a:p>
          <a:p>
            <a:endParaRPr lang="en-US" dirty="0"/>
          </a:p>
        </p:txBody>
      </p:sp>
    </p:spTree>
    <p:extLst>
      <p:ext uri="{BB962C8B-B14F-4D97-AF65-F5344CB8AC3E}">
        <p14:creationId xmlns:p14="http://schemas.microsoft.com/office/powerpoint/2010/main" val="31032227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5 – section 6.7.2</a:t>
            </a:r>
            <a:endParaRPr lang="en-US" dirty="0"/>
          </a:p>
        </p:txBody>
      </p:sp>
      <p:sp>
        <p:nvSpPr>
          <p:cNvPr id="3" name="Content Placeholder 2"/>
          <p:cNvSpPr>
            <a:spLocks noGrp="1"/>
          </p:cNvSpPr>
          <p:nvPr>
            <p:ph idx="1"/>
          </p:nvPr>
        </p:nvSpPr>
        <p:spPr/>
        <p:txBody>
          <a:bodyPr/>
          <a:lstStyle/>
          <a:p>
            <a:pPr marL="0" lvl="0" indent="0">
              <a:buNone/>
            </a:pPr>
            <a:r>
              <a:rPr lang="en-US" dirty="0"/>
              <a:t>The first readers-writers problem ____.</a:t>
            </a:r>
          </a:p>
          <a:p>
            <a:pPr marL="822960" lvl="1" indent="-457200">
              <a:buFont typeface="+mj-lt"/>
              <a:buAutoNum type="alphaUcPeriod"/>
            </a:pPr>
            <a:r>
              <a:rPr lang="en-US" sz="2400" dirty="0"/>
              <a:t>requires that, once a writer is ready, that writer performs its write as soon as possible.</a:t>
            </a:r>
          </a:p>
          <a:p>
            <a:pPr marL="822960" lvl="1" indent="-457200">
              <a:buFont typeface="+mj-lt"/>
              <a:buAutoNum type="alphaUcPeriod"/>
            </a:pPr>
            <a:r>
              <a:rPr lang="en-US" sz="2400" dirty="0"/>
              <a:t>is not used to test synchronization primitives.</a:t>
            </a:r>
          </a:p>
          <a:p>
            <a:pPr marL="822960" lvl="1" indent="-457200">
              <a:buFont typeface="+mj-lt"/>
              <a:buAutoNum type="alphaUcPeriod"/>
            </a:pPr>
            <a:r>
              <a:rPr lang="en-US" sz="2400" dirty="0"/>
              <a:t>requires that no reader will be kept waiting unless a writer has already obtained permission to use the shared database.</a:t>
            </a:r>
          </a:p>
          <a:p>
            <a:pPr marL="822960" lvl="1" indent="-457200">
              <a:buFont typeface="+mj-lt"/>
              <a:buAutoNum type="alphaUcPeriod"/>
            </a:pPr>
            <a:r>
              <a:rPr lang="en-US" sz="2400" dirty="0"/>
              <a:t>requires that no reader will be kept waiting unless a reader has already obtained permission to use the shared database.</a:t>
            </a:r>
          </a:p>
          <a:p>
            <a:pPr marL="0" indent="0">
              <a:buNone/>
            </a:pPr>
            <a:endParaRPr lang="en-US" sz="3200"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85</a:t>
            </a:fld>
            <a:endParaRPr lang="en-US"/>
          </a:p>
        </p:txBody>
      </p:sp>
    </p:spTree>
    <p:extLst>
      <p:ext uri="{BB962C8B-B14F-4D97-AF65-F5344CB8AC3E}">
        <p14:creationId xmlns:p14="http://schemas.microsoft.com/office/powerpoint/2010/main" val="3886971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5 – section 6.7.2</a:t>
            </a:r>
            <a:endParaRPr lang="en-US" dirty="0"/>
          </a:p>
        </p:txBody>
      </p:sp>
      <p:sp>
        <p:nvSpPr>
          <p:cNvPr id="3" name="Content Placeholder 2"/>
          <p:cNvSpPr>
            <a:spLocks noGrp="1"/>
          </p:cNvSpPr>
          <p:nvPr>
            <p:ph idx="1"/>
          </p:nvPr>
        </p:nvSpPr>
        <p:spPr/>
        <p:txBody>
          <a:bodyPr/>
          <a:lstStyle/>
          <a:p>
            <a:pPr marL="0" lvl="0" indent="0">
              <a:buNone/>
            </a:pPr>
            <a:r>
              <a:rPr lang="en-US" dirty="0"/>
              <a:t>The first readers-writers problem ____.</a:t>
            </a:r>
          </a:p>
          <a:p>
            <a:pPr marL="822960" lvl="1" indent="-457200">
              <a:buFont typeface="+mj-lt"/>
              <a:buAutoNum type="alphaUcPeriod"/>
            </a:pPr>
            <a:r>
              <a:rPr lang="en-US" sz="2400" dirty="0"/>
              <a:t>requires that, once a writer is ready, that writer performs its write as soon as possible.</a:t>
            </a:r>
          </a:p>
          <a:p>
            <a:pPr marL="822960" lvl="1" indent="-457200">
              <a:buFont typeface="+mj-lt"/>
              <a:buAutoNum type="alphaUcPeriod"/>
            </a:pPr>
            <a:r>
              <a:rPr lang="en-US" sz="2400" dirty="0"/>
              <a:t>is not used to test synchronization primitives.</a:t>
            </a:r>
          </a:p>
          <a:p>
            <a:pPr marL="822960" lvl="1" indent="-457200">
              <a:buFont typeface="+mj-lt"/>
              <a:buAutoNum type="alphaUcPeriod"/>
            </a:pPr>
            <a:r>
              <a:rPr lang="en-US" sz="2400" b="1" i="1" dirty="0"/>
              <a:t>requires that no reader will be kept waiting unless a writer has already obtained permission to use the shared database.</a:t>
            </a:r>
          </a:p>
          <a:p>
            <a:pPr marL="822960" lvl="1" indent="-457200">
              <a:buFont typeface="+mj-lt"/>
              <a:buAutoNum type="alphaUcPeriod"/>
            </a:pPr>
            <a:r>
              <a:rPr lang="en-US" sz="2400" dirty="0"/>
              <a:t>requires that no reader will be kept waiting unless a reader has already obtained permission to use the shared database.</a:t>
            </a:r>
          </a:p>
          <a:p>
            <a:pPr marL="0" indent="0">
              <a:buNone/>
            </a:pPr>
            <a:endParaRPr lang="en-US" sz="3200"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86</a:t>
            </a:fld>
            <a:endParaRPr lang="en-US"/>
          </a:p>
        </p:txBody>
      </p:sp>
    </p:spTree>
    <p:extLst>
      <p:ext uri="{BB962C8B-B14F-4D97-AF65-F5344CB8AC3E}">
        <p14:creationId xmlns:p14="http://schemas.microsoft.com/office/powerpoint/2010/main" val="12997938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6 – section 6.6</a:t>
            </a:r>
            <a:endParaRPr lang="en-US" dirty="0"/>
          </a:p>
        </p:txBody>
      </p:sp>
      <p:sp>
        <p:nvSpPr>
          <p:cNvPr id="3" name="Content Placeholder 2"/>
          <p:cNvSpPr>
            <a:spLocks noGrp="1"/>
          </p:cNvSpPr>
          <p:nvPr>
            <p:ph idx="1"/>
          </p:nvPr>
        </p:nvSpPr>
        <p:spPr/>
        <p:txBody>
          <a:bodyPr/>
          <a:lstStyle/>
          <a:p>
            <a:pPr marL="0" lvl="0" indent="0">
              <a:buNone/>
            </a:pPr>
            <a:r>
              <a:rPr lang="en-US" dirty="0"/>
              <a:t>What is the correct order of operations for protecting a critical section using a binary semaphore?</a:t>
            </a:r>
          </a:p>
          <a:p>
            <a:pPr marL="822960" lvl="1" indent="-457200">
              <a:buFont typeface="+mj-lt"/>
              <a:buAutoNum type="alphaUcPeriod"/>
            </a:pPr>
            <a:r>
              <a:rPr lang="en-US" sz="2400" dirty="0"/>
              <a:t>release() followed by acquire()</a:t>
            </a:r>
          </a:p>
          <a:p>
            <a:pPr marL="822960" lvl="1" indent="-457200">
              <a:buFont typeface="+mj-lt"/>
              <a:buAutoNum type="alphaUcPeriod"/>
            </a:pPr>
            <a:r>
              <a:rPr lang="en-US" sz="2400" dirty="0"/>
              <a:t>acquire() followed by release()</a:t>
            </a:r>
          </a:p>
          <a:p>
            <a:pPr marL="822960" lvl="1" indent="-457200">
              <a:buFont typeface="+mj-lt"/>
              <a:buAutoNum type="alphaUcPeriod"/>
            </a:pPr>
            <a:r>
              <a:rPr lang="en-US" sz="2400" dirty="0"/>
              <a:t>wait() followed by signal()</a:t>
            </a:r>
          </a:p>
          <a:p>
            <a:pPr marL="822960" lvl="1" indent="-457200">
              <a:buFont typeface="+mj-lt"/>
              <a:buAutoNum type="alphaUcPeriod"/>
            </a:pPr>
            <a:r>
              <a:rPr lang="en-US" sz="2400" dirty="0"/>
              <a:t>signal() followed by wait() </a:t>
            </a:r>
          </a:p>
          <a:p>
            <a:pPr marL="0" indent="0">
              <a:buNone/>
            </a:pP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87</a:t>
            </a:fld>
            <a:endParaRPr lang="en-US"/>
          </a:p>
        </p:txBody>
      </p:sp>
    </p:spTree>
    <p:extLst>
      <p:ext uri="{BB962C8B-B14F-4D97-AF65-F5344CB8AC3E}">
        <p14:creationId xmlns:p14="http://schemas.microsoft.com/office/powerpoint/2010/main" val="22160179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6 – section 6.6</a:t>
            </a:r>
            <a:endParaRPr lang="en-US" dirty="0"/>
          </a:p>
        </p:txBody>
      </p:sp>
      <p:sp>
        <p:nvSpPr>
          <p:cNvPr id="3" name="Content Placeholder 2"/>
          <p:cNvSpPr>
            <a:spLocks noGrp="1"/>
          </p:cNvSpPr>
          <p:nvPr>
            <p:ph idx="1"/>
          </p:nvPr>
        </p:nvSpPr>
        <p:spPr/>
        <p:txBody>
          <a:bodyPr/>
          <a:lstStyle/>
          <a:p>
            <a:pPr marL="0" lvl="0" indent="0">
              <a:buNone/>
            </a:pPr>
            <a:r>
              <a:rPr lang="en-US" dirty="0"/>
              <a:t>What is the correct order of operations for protecting a critical section using a binary semaphore?</a:t>
            </a:r>
          </a:p>
          <a:p>
            <a:pPr marL="822960" lvl="1" indent="-457200">
              <a:buFont typeface="+mj-lt"/>
              <a:buAutoNum type="alphaUcPeriod"/>
            </a:pPr>
            <a:r>
              <a:rPr lang="en-US" sz="2400" dirty="0"/>
              <a:t>release() followed by acquire()</a:t>
            </a:r>
          </a:p>
          <a:p>
            <a:pPr marL="822960" lvl="1" indent="-457200">
              <a:buFont typeface="+mj-lt"/>
              <a:buAutoNum type="alphaUcPeriod"/>
            </a:pPr>
            <a:r>
              <a:rPr lang="en-US" sz="2400" dirty="0"/>
              <a:t>acquire() followed by release()</a:t>
            </a:r>
          </a:p>
          <a:p>
            <a:pPr marL="822960" lvl="1" indent="-457200">
              <a:buFont typeface="+mj-lt"/>
              <a:buAutoNum type="alphaUcPeriod"/>
            </a:pPr>
            <a:r>
              <a:rPr lang="en-US" sz="2400" b="1" i="1" dirty="0"/>
              <a:t>wait() followed by signal()</a:t>
            </a:r>
          </a:p>
          <a:p>
            <a:pPr marL="822960" lvl="1" indent="-457200">
              <a:buFont typeface="+mj-lt"/>
              <a:buAutoNum type="alphaUcPeriod"/>
            </a:pPr>
            <a:r>
              <a:rPr lang="en-US" sz="2400" dirty="0"/>
              <a:t>signal() followed by wait() </a:t>
            </a:r>
          </a:p>
          <a:p>
            <a:pPr marL="0" indent="0">
              <a:buNone/>
            </a:pP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88</a:t>
            </a:fld>
            <a:endParaRPr lang="en-US"/>
          </a:p>
        </p:txBody>
      </p:sp>
    </p:spTree>
    <p:extLst>
      <p:ext uri="{BB962C8B-B14F-4D97-AF65-F5344CB8AC3E}">
        <p14:creationId xmlns:p14="http://schemas.microsoft.com/office/powerpoint/2010/main" val="10971273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7 – section 7.1</a:t>
            </a:r>
            <a:endParaRPr lang="en-US" dirty="0"/>
          </a:p>
        </p:txBody>
      </p:sp>
      <p:sp>
        <p:nvSpPr>
          <p:cNvPr id="3" name="Content Placeholder 2"/>
          <p:cNvSpPr>
            <a:spLocks noGrp="1"/>
          </p:cNvSpPr>
          <p:nvPr>
            <p:ph idx="1"/>
          </p:nvPr>
        </p:nvSpPr>
        <p:spPr/>
        <p:txBody>
          <a:bodyPr/>
          <a:lstStyle/>
          <a:p>
            <a:pPr marL="0" lvl="0" indent="0">
              <a:buNone/>
            </a:pPr>
            <a:r>
              <a:rPr lang="en-US" dirty="0"/>
              <a:t>A deadlocked state occurs whenever ____.</a:t>
            </a:r>
          </a:p>
          <a:p>
            <a:pPr marL="822960" lvl="1" indent="-457200">
              <a:buFont typeface="+mj-lt"/>
              <a:buAutoNum type="alphaUcPeriod"/>
            </a:pPr>
            <a:r>
              <a:rPr lang="en-US" sz="2400" dirty="0"/>
              <a:t>a process is waiting for I/O to a device that does not exist</a:t>
            </a:r>
          </a:p>
          <a:p>
            <a:pPr marL="822960" lvl="1" indent="-457200">
              <a:buFont typeface="+mj-lt"/>
              <a:buAutoNum type="alphaUcPeriod"/>
            </a:pPr>
            <a:r>
              <a:rPr lang="en-US" sz="2400" dirty="0"/>
              <a:t>the system has no available free resources</a:t>
            </a:r>
          </a:p>
          <a:p>
            <a:pPr marL="822960" lvl="1" indent="-457200">
              <a:buFont typeface="+mj-lt"/>
              <a:buAutoNum type="alphaUcPeriod"/>
            </a:pPr>
            <a:r>
              <a:rPr lang="en-US" sz="2400" dirty="0"/>
              <a:t>every process in a set is waiting for an event that can only be caused by another process in the set</a:t>
            </a:r>
          </a:p>
          <a:p>
            <a:pPr marL="822960" lvl="1" indent="-457200">
              <a:buFont typeface="+mj-lt"/>
              <a:buAutoNum type="alphaUcPeriod"/>
            </a:pPr>
            <a:r>
              <a:rPr lang="en-US" sz="2400" dirty="0"/>
              <a:t>a process is unable to release its request for a resource after use</a:t>
            </a:r>
          </a:p>
          <a:p>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89</a:t>
            </a:fld>
            <a:endParaRPr lang="en-US"/>
          </a:p>
        </p:txBody>
      </p:sp>
    </p:spTree>
    <p:extLst>
      <p:ext uri="{BB962C8B-B14F-4D97-AF65-F5344CB8AC3E}">
        <p14:creationId xmlns:p14="http://schemas.microsoft.com/office/powerpoint/2010/main" val="305803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685800"/>
            <a:ext cx="7743825" cy="576263"/>
          </a:xfrm>
        </p:spPr>
        <p:txBody>
          <a:bodyPr lIns="64008" tIns="32004" rIns="64008" bIns="32004">
            <a:normAutofit/>
          </a:bodyPr>
          <a:lstStyle/>
          <a:p>
            <a:pPr eaLnBrk="1" hangingPunct="1"/>
            <a:r>
              <a:rPr lang="en-US" altLang="en-US" sz="2800" dirty="0"/>
              <a:t>Chapter </a:t>
            </a:r>
            <a:r>
              <a:rPr lang="en-US" altLang="en-US" sz="2800" dirty="0" smtClean="0"/>
              <a:t> 8</a:t>
            </a:r>
            <a:r>
              <a:rPr lang="en-US" altLang="en-US" sz="2800" dirty="0"/>
              <a:t>:  Memory Management Strategies</a:t>
            </a:r>
          </a:p>
        </p:txBody>
      </p:sp>
      <p:sp>
        <p:nvSpPr>
          <p:cNvPr id="4099" name="Rectangle 3"/>
          <p:cNvSpPr>
            <a:spLocks noGrp="1" noChangeArrowheads="1"/>
          </p:cNvSpPr>
          <p:nvPr>
            <p:ph idx="1"/>
          </p:nvPr>
        </p:nvSpPr>
        <p:spPr>
          <a:xfrm>
            <a:off x="762000" y="1377554"/>
            <a:ext cx="7352242" cy="4483894"/>
          </a:xfrm>
        </p:spPr>
        <p:txBody>
          <a:bodyPr lIns="64008" tIns="32004" rIns="64008" bIns="32004">
            <a:normAutofit/>
          </a:bodyPr>
          <a:lstStyle/>
          <a:p>
            <a:r>
              <a:rPr lang="en-US" altLang="en-US" smtClean="0"/>
              <a:t>Background</a:t>
            </a:r>
          </a:p>
          <a:p>
            <a:r>
              <a:rPr lang="en-US" altLang="en-US" smtClean="0"/>
              <a:t>Swapping </a:t>
            </a:r>
          </a:p>
          <a:p>
            <a:r>
              <a:rPr lang="en-US" altLang="en-US" smtClean="0"/>
              <a:t>Contiguous Memory Allocation</a:t>
            </a:r>
          </a:p>
          <a:p>
            <a:r>
              <a:rPr lang="en-US" altLang="en-US" smtClean="0"/>
              <a:t>Segmentation</a:t>
            </a:r>
          </a:p>
          <a:p>
            <a:r>
              <a:rPr lang="en-US" altLang="en-US" smtClean="0"/>
              <a:t>Paging</a:t>
            </a:r>
          </a:p>
          <a:p>
            <a:r>
              <a:rPr lang="en-US" altLang="en-US" smtClean="0"/>
              <a:t>Structure of the Page Table</a:t>
            </a:r>
          </a:p>
          <a:p>
            <a:r>
              <a:rPr lang="en-US" altLang="en-US" smtClean="0"/>
              <a:t>Example: The Intel 32 and 64-bit Architectures</a:t>
            </a:r>
          </a:p>
          <a:p>
            <a:r>
              <a:rPr lang="en-US" altLang="en-US" smtClean="0"/>
              <a:t>Example: ARM Architecture</a:t>
            </a:r>
          </a:p>
        </p:txBody>
      </p:sp>
    </p:spTree>
    <p:extLst>
      <p:ext uri="{BB962C8B-B14F-4D97-AF65-F5344CB8AC3E}">
        <p14:creationId xmlns:p14="http://schemas.microsoft.com/office/powerpoint/2010/main" val="35809566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7 – section 7.1</a:t>
            </a:r>
            <a:endParaRPr lang="en-US" dirty="0"/>
          </a:p>
        </p:txBody>
      </p:sp>
      <p:sp>
        <p:nvSpPr>
          <p:cNvPr id="3" name="Content Placeholder 2"/>
          <p:cNvSpPr>
            <a:spLocks noGrp="1"/>
          </p:cNvSpPr>
          <p:nvPr>
            <p:ph idx="1"/>
          </p:nvPr>
        </p:nvSpPr>
        <p:spPr/>
        <p:txBody>
          <a:bodyPr/>
          <a:lstStyle/>
          <a:p>
            <a:pPr marL="0" lvl="0" indent="0">
              <a:buNone/>
            </a:pPr>
            <a:r>
              <a:rPr lang="en-US" dirty="0"/>
              <a:t>A deadlocked state occurs whenever ____.</a:t>
            </a:r>
          </a:p>
          <a:p>
            <a:pPr marL="822960" lvl="1" indent="-457200">
              <a:buFont typeface="+mj-lt"/>
              <a:buAutoNum type="alphaUcPeriod"/>
            </a:pPr>
            <a:r>
              <a:rPr lang="en-US" sz="2400" dirty="0"/>
              <a:t>a process is waiting for I/O to a device that does not exist</a:t>
            </a:r>
          </a:p>
          <a:p>
            <a:pPr marL="822960" lvl="1" indent="-457200">
              <a:buFont typeface="+mj-lt"/>
              <a:buAutoNum type="alphaUcPeriod"/>
            </a:pPr>
            <a:r>
              <a:rPr lang="en-US" sz="2400" dirty="0"/>
              <a:t>the system has no available free resources</a:t>
            </a:r>
          </a:p>
          <a:p>
            <a:pPr marL="822960" lvl="1" indent="-457200">
              <a:buFont typeface="+mj-lt"/>
              <a:buAutoNum type="alphaUcPeriod"/>
            </a:pPr>
            <a:r>
              <a:rPr lang="en-US" sz="2400" b="1" i="1" dirty="0"/>
              <a:t>every process in a set is waiting for an event that can only be caused by another process in the set</a:t>
            </a:r>
          </a:p>
          <a:p>
            <a:pPr marL="822960" lvl="1" indent="-457200">
              <a:buFont typeface="+mj-lt"/>
              <a:buAutoNum type="alphaUcPeriod"/>
            </a:pPr>
            <a:r>
              <a:rPr lang="en-US" sz="2400" dirty="0"/>
              <a:t>a process is unable to release its request for a resource after use</a:t>
            </a:r>
          </a:p>
          <a:p>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90</a:t>
            </a:fld>
            <a:endParaRPr lang="en-US"/>
          </a:p>
        </p:txBody>
      </p:sp>
    </p:spTree>
    <p:extLst>
      <p:ext uri="{BB962C8B-B14F-4D97-AF65-F5344CB8AC3E}">
        <p14:creationId xmlns:p14="http://schemas.microsoft.com/office/powerpoint/2010/main" val="20627151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8 – section 7.5.1</a:t>
            </a:r>
            <a:endParaRPr lang="en-US" dirty="0"/>
          </a:p>
        </p:txBody>
      </p:sp>
      <p:sp>
        <p:nvSpPr>
          <p:cNvPr id="3" name="Content Placeholder 2"/>
          <p:cNvSpPr>
            <a:spLocks noGrp="1"/>
          </p:cNvSpPr>
          <p:nvPr>
            <p:ph idx="1"/>
          </p:nvPr>
        </p:nvSpPr>
        <p:spPr/>
        <p:txBody>
          <a:bodyPr/>
          <a:lstStyle/>
          <a:p>
            <a:pPr marL="0" lvl="0" indent="0">
              <a:buNone/>
            </a:pPr>
            <a:r>
              <a:rPr lang="en-US" dirty="0"/>
              <a:t>Which of the following statements is true?</a:t>
            </a:r>
          </a:p>
          <a:p>
            <a:pPr marL="822960" lvl="1" indent="-457200">
              <a:buFont typeface="+mj-lt"/>
              <a:buAutoNum type="alphaUcPeriod"/>
            </a:pPr>
            <a:r>
              <a:rPr lang="en-US" sz="2400" dirty="0"/>
              <a:t>A safe state is a deadlocked state.</a:t>
            </a:r>
          </a:p>
          <a:p>
            <a:pPr marL="822960" lvl="1" indent="-457200">
              <a:buFont typeface="+mj-lt"/>
              <a:buAutoNum type="alphaUcPeriod"/>
            </a:pPr>
            <a:r>
              <a:rPr lang="en-US" sz="2400" dirty="0"/>
              <a:t>A safe state may lead to a deadlocked state.</a:t>
            </a:r>
          </a:p>
          <a:p>
            <a:pPr marL="822960" lvl="1" indent="-457200">
              <a:buFont typeface="+mj-lt"/>
              <a:buAutoNum type="alphaUcPeriod"/>
            </a:pPr>
            <a:r>
              <a:rPr lang="en-US" sz="2400" dirty="0"/>
              <a:t>An unsafe state is necessarily, and by definition, always a deadlocked state.</a:t>
            </a:r>
          </a:p>
          <a:p>
            <a:pPr marL="822960" lvl="1" indent="-457200">
              <a:buFont typeface="+mj-lt"/>
              <a:buAutoNum type="alphaUcPeriod"/>
            </a:pPr>
            <a:r>
              <a:rPr lang="en-US" sz="2400" dirty="0"/>
              <a:t>An unsafe state may lead to a deadlocked state.</a:t>
            </a:r>
          </a:p>
          <a:p>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91</a:t>
            </a:fld>
            <a:endParaRPr lang="en-US"/>
          </a:p>
        </p:txBody>
      </p:sp>
    </p:spTree>
    <p:extLst>
      <p:ext uri="{BB962C8B-B14F-4D97-AF65-F5344CB8AC3E}">
        <p14:creationId xmlns:p14="http://schemas.microsoft.com/office/powerpoint/2010/main" val="20066106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8 – section 7.5.1</a:t>
            </a:r>
            <a:endParaRPr lang="en-US" dirty="0"/>
          </a:p>
        </p:txBody>
      </p:sp>
      <p:sp>
        <p:nvSpPr>
          <p:cNvPr id="3" name="Content Placeholder 2"/>
          <p:cNvSpPr>
            <a:spLocks noGrp="1"/>
          </p:cNvSpPr>
          <p:nvPr>
            <p:ph idx="1"/>
          </p:nvPr>
        </p:nvSpPr>
        <p:spPr/>
        <p:txBody>
          <a:bodyPr/>
          <a:lstStyle/>
          <a:p>
            <a:pPr marL="0" lvl="0" indent="0">
              <a:buNone/>
            </a:pPr>
            <a:r>
              <a:rPr lang="en-US" dirty="0"/>
              <a:t>Which of the following statements is true?</a:t>
            </a:r>
          </a:p>
          <a:p>
            <a:pPr marL="822960" lvl="1" indent="-457200">
              <a:buFont typeface="+mj-lt"/>
              <a:buAutoNum type="alphaUcPeriod"/>
            </a:pPr>
            <a:r>
              <a:rPr lang="en-US" sz="2400" dirty="0"/>
              <a:t>A safe state is a deadlocked state.</a:t>
            </a:r>
          </a:p>
          <a:p>
            <a:pPr marL="822960" lvl="1" indent="-457200">
              <a:buFont typeface="+mj-lt"/>
              <a:buAutoNum type="alphaUcPeriod"/>
            </a:pPr>
            <a:r>
              <a:rPr lang="en-US" sz="2400" dirty="0"/>
              <a:t>A safe state may lead to a deadlocked state.</a:t>
            </a:r>
          </a:p>
          <a:p>
            <a:pPr marL="822960" lvl="1" indent="-457200">
              <a:buFont typeface="+mj-lt"/>
              <a:buAutoNum type="alphaUcPeriod"/>
            </a:pPr>
            <a:r>
              <a:rPr lang="en-US" sz="2400" dirty="0"/>
              <a:t>An unsafe state is necessarily, and by definition, always a deadlocked state.</a:t>
            </a:r>
          </a:p>
          <a:p>
            <a:pPr marL="822960" lvl="1" indent="-457200">
              <a:buFont typeface="+mj-lt"/>
              <a:buAutoNum type="alphaUcPeriod"/>
            </a:pPr>
            <a:r>
              <a:rPr lang="en-US" sz="2400" b="1" i="1" dirty="0"/>
              <a:t>An unsafe state may lead to a deadlocked state</a:t>
            </a:r>
            <a:r>
              <a:rPr lang="en-US" sz="2400" dirty="0"/>
              <a:t>.</a:t>
            </a:r>
          </a:p>
          <a:p>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92</a:t>
            </a:fld>
            <a:endParaRPr lang="en-US"/>
          </a:p>
        </p:txBody>
      </p:sp>
    </p:spTree>
    <p:extLst>
      <p:ext uri="{BB962C8B-B14F-4D97-AF65-F5344CB8AC3E}">
        <p14:creationId xmlns:p14="http://schemas.microsoft.com/office/powerpoint/2010/main" val="29978267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Optional exercise </a:t>
            </a:r>
            <a:r>
              <a:rPr lang="en-US" dirty="0" smtClean="0"/>
              <a:t>9 </a:t>
            </a:r>
            <a:r>
              <a:rPr lang="en-US" dirty="0"/>
              <a:t>– section </a:t>
            </a:r>
            <a:r>
              <a:rPr lang="en-US" dirty="0" smtClean="0"/>
              <a:t>7.1</a:t>
            </a:r>
            <a:endParaRPr lang="en-US" dirty="0"/>
          </a:p>
        </p:txBody>
      </p:sp>
      <p:sp>
        <p:nvSpPr>
          <p:cNvPr id="3" name="Content Placeholder 2"/>
          <p:cNvSpPr>
            <a:spLocks noGrp="1"/>
          </p:cNvSpPr>
          <p:nvPr>
            <p:ph idx="1"/>
          </p:nvPr>
        </p:nvSpPr>
        <p:spPr/>
        <p:txBody>
          <a:bodyPr/>
          <a:lstStyle/>
          <a:p>
            <a:pPr marL="0" lvl="0" indent="0">
              <a:buNone/>
            </a:pPr>
            <a:r>
              <a:rPr lang="en-US" dirty="0"/>
              <a:t>Explain what has to happen for a set of processes to achieve a deadlocked state</a:t>
            </a:r>
            <a:r>
              <a:rPr lang="en-US" dirty="0" smtClean="0"/>
              <a:t>.</a:t>
            </a:r>
            <a:endParaRPr lang="en-US" dirty="0"/>
          </a:p>
        </p:txBody>
      </p:sp>
    </p:spTree>
    <p:extLst>
      <p:ext uri="{BB962C8B-B14F-4D97-AF65-F5344CB8AC3E}">
        <p14:creationId xmlns:p14="http://schemas.microsoft.com/office/powerpoint/2010/main" val="24938557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Optional exercise </a:t>
            </a:r>
            <a:r>
              <a:rPr lang="en-US" dirty="0" smtClean="0"/>
              <a:t>9 </a:t>
            </a:r>
            <a:r>
              <a:rPr lang="en-US" dirty="0"/>
              <a:t>– section </a:t>
            </a:r>
            <a:r>
              <a:rPr lang="en-US" dirty="0" smtClean="0"/>
              <a:t>7.1</a:t>
            </a:r>
            <a:endParaRPr lang="en-US" dirty="0"/>
          </a:p>
        </p:txBody>
      </p:sp>
      <p:sp>
        <p:nvSpPr>
          <p:cNvPr id="3" name="Content Placeholder 2"/>
          <p:cNvSpPr>
            <a:spLocks noGrp="1"/>
          </p:cNvSpPr>
          <p:nvPr>
            <p:ph idx="1"/>
          </p:nvPr>
        </p:nvSpPr>
        <p:spPr/>
        <p:txBody>
          <a:bodyPr>
            <a:normAutofit/>
          </a:bodyPr>
          <a:lstStyle/>
          <a:p>
            <a:pPr marL="0" lvl="0" indent="0">
              <a:buNone/>
            </a:pPr>
            <a:r>
              <a:rPr lang="en-US" dirty="0"/>
              <a:t>Explain what has to happen for a set of processes to achieve a deadlocked state.</a:t>
            </a:r>
          </a:p>
          <a:p>
            <a:pPr marL="0" indent="0">
              <a:buNone/>
            </a:pPr>
            <a:endParaRPr lang="en-US" dirty="0"/>
          </a:p>
          <a:p>
            <a:pPr marL="0" indent="0">
              <a:buNone/>
            </a:pPr>
            <a:r>
              <a:rPr lang="en-US" b="1" dirty="0"/>
              <a:t>Answer: </a:t>
            </a:r>
            <a:r>
              <a:rPr lang="en-US" dirty="0"/>
              <a:t>For a set of processes to exist in a deadlocked state, every process in the set must be waiting for an event that can be caused only be another process in the set. Thus, the processes cannot ever exit this state without manual intervention. </a:t>
            </a:r>
          </a:p>
          <a:p>
            <a:pPr marL="0" indent="0">
              <a:buNone/>
            </a:pPr>
            <a:r>
              <a:rPr lang="en-US" dirty="0"/>
              <a:t> </a:t>
            </a:r>
          </a:p>
        </p:txBody>
      </p:sp>
    </p:spTree>
    <p:extLst>
      <p:ext uri="{BB962C8B-B14F-4D97-AF65-F5344CB8AC3E}">
        <p14:creationId xmlns:p14="http://schemas.microsoft.com/office/powerpoint/2010/main" val="30779901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10 -  section 7.2</a:t>
            </a:r>
            <a:endParaRPr lang="en-US" dirty="0"/>
          </a:p>
        </p:txBody>
      </p:sp>
      <p:sp>
        <p:nvSpPr>
          <p:cNvPr id="3" name="Content Placeholder 2"/>
          <p:cNvSpPr>
            <a:spLocks noGrp="1"/>
          </p:cNvSpPr>
          <p:nvPr>
            <p:ph idx="1"/>
          </p:nvPr>
        </p:nvSpPr>
        <p:spPr/>
        <p:txBody>
          <a:bodyPr/>
          <a:lstStyle/>
          <a:p>
            <a:pPr marL="0" lvl="0" indent="0">
              <a:buNone/>
            </a:pPr>
            <a:r>
              <a:rPr lang="en-US" b="1" dirty="0" smtClean="0"/>
              <a:t>True/False</a:t>
            </a:r>
          </a:p>
          <a:p>
            <a:pPr marL="0" lvl="0" indent="0">
              <a:buNone/>
            </a:pPr>
            <a:endParaRPr lang="en-US" dirty="0"/>
          </a:p>
          <a:p>
            <a:pPr marL="0" lvl="0" indent="0">
              <a:buNone/>
            </a:pPr>
            <a:r>
              <a:rPr lang="en-US" dirty="0" smtClean="0"/>
              <a:t>The </a:t>
            </a:r>
            <a:r>
              <a:rPr lang="en-US" dirty="0"/>
              <a:t>circular-wait condition for a deadlock implies the hold-and-wait condition. </a:t>
            </a:r>
          </a:p>
          <a:p>
            <a:pPr marL="0" indent="0">
              <a:buNone/>
            </a:pP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95</a:t>
            </a:fld>
            <a:endParaRPr lang="en-US"/>
          </a:p>
        </p:txBody>
      </p:sp>
    </p:spTree>
    <p:extLst>
      <p:ext uri="{BB962C8B-B14F-4D97-AF65-F5344CB8AC3E}">
        <p14:creationId xmlns:p14="http://schemas.microsoft.com/office/powerpoint/2010/main" val="11722081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exercise 10 -  section 7.2</a:t>
            </a:r>
            <a:endParaRPr lang="en-US" dirty="0"/>
          </a:p>
        </p:txBody>
      </p:sp>
      <p:sp>
        <p:nvSpPr>
          <p:cNvPr id="3" name="Content Placeholder 2"/>
          <p:cNvSpPr>
            <a:spLocks noGrp="1"/>
          </p:cNvSpPr>
          <p:nvPr>
            <p:ph idx="1"/>
          </p:nvPr>
        </p:nvSpPr>
        <p:spPr/>
        <p:txBody>
          <a:bodyPr/>
          <a:lstStyle/>
          <a:p>
            <a:pPr marL="0" lvl="0" indent="0">
              <a:buNone/>
            </a:pPr>
            <a:r>
              <a:rPr lang="en-US" b="1" dirty="0" smtClean="0"/>
              <a:t>True</a:t>
            </a:r>
            <a:endParaRPr lang="en-US" dirty="0"/>
          </a:p>
          <a:p>
            <a:pPr marL="0" lvl="0" indent="0">
              <a:buNone/>
            </a:pPr>
            <a:r>
              <a:rPr lang="en-US" dirty="0" smtClean="0"/>
              <a:t>The </a:t>
            </a:r>
            <a:r>
              <a:rPr lang="en-US" dirty="0"/>
              <a:t>circular-wait condition for a deadlock implies the hold-and-wait condition. </a:t>
            </a:r>
          </a:p>
          <a:p>
            <a:pPr marL="0" indent="0">
              <a:buNone/>
            </a:pP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96</a:t>
            </a:fld>
            <a:endParaRPr lang="en-US"/>
          </a:p>
        </p:txBody>
      </p:sp>
    </p:spTree>
    <p:extLst>
      <p:ext uri="{BB962C8B-B14F-4D97-AF65-F5344CB8AC3E}">
        <p14:creationId xmlns:p14="http://schemas.microsoft.com/office/powerpoint/2010/main" val="20654452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8.11</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Program </a:t>
            </a:r>
            <a:r>
              <a:rPr lang="en-US" dirty="0"/>
              <a:t>binaries in many systems are typically structured as follows. Code is stored starting with a small, fixed virtual address, such as 0. The code segment is followed by the data segment that is used for storing the program variables. When the program starts executing, the stack is allocated at the other end of the virtual address space and is allowed to grow toward lower virtual addresses. What is the significance of this structure for the following schemes?</a:t>
            </a:r>
          </a:p>
          <a:p>
            <a:pPr marL="365760" lvl="1" indent="0">
              <a:buNone/>
            </a:pPr>
            <a:r>
              <a:rPr lang="en-US" dirty="0"/>
              <a:t>a.	Contiguous memory allocation </a:t>
            </a:r>
          </a:p>
          <a:p>
            <a:pPr marL="365760" lvl="1" indent="0">
              <a:buNone/>
            </a:pPr>
            <a:r>
              <a:rPr lang="en-US" dirty="0"/>
              <a:t>b.	Pure segmentation</a:t>
            </a:r>
          </a:p>
          <a:p>
            <a:pPr marL="365760" lvl="1" indent="0">
              <a:buNone/>
            </a:pPr>
            <a:r>
              <a:rPr lang="en-US" dirty="0"/>
              <a:t>c.	Pure paging</a:t>
            </a:r>
          </a:p>
          <a:p>
            <a:pPr marL="0" indent="0">
              <a:buNone/>
            </a:pPr>
            <a:endParaRPr lang="en-US" dirty="0"/>
          </a:p>
          <a:p>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97</a:t>
            </a:fld>
            <a:endParaRPr lang="en-US"/>
          </a:p>
        </p:txBody>
      </p:sp>
    </p:spTree>
    <p:extLst>
      <p:ext uri="{BB962C8B-B14F-4D97-AF65-F5344CB8AC3E}">
        <p14:creationId xmlns:p14="http://schemas.microsoft.com/office/powerpoint/2010/main" val="10755985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8.11 solution</a:t>
            </a:r>
            <a:endParaRPr lang="en-US" dirty="0"/>
          </a:p>
        </p:txBody>
      </p:sp>
      <p:sp>
        <p:nvSpPr>
          <p:cNvPr id="3" name="Content Placeholder 2"/>
          <p:cNvSpPr>
            <a:spLocks noGrp="1"/>
          </p:cNvSpPr>
          <p:nvPr>
            <p:ph idx="1"/>
          </p:nvPr>
        </p:nvSpPr>
        <p:spPr>
          <a:xfrm>
            <a:off x="457200" y="1600200"/>
            <a:ext cx="8001000" cy="4873752"/>
          </a:xfrm>
        </p:spPr>
        <p:txBody>
          <a:bodyPr>
            <a:normAutofit/>
          </a:bodyPr>
          <a:lstStyle/>
          <a:p>
            <a:pPr marL="0" indent="0">
              <a:buNone/>
            </a:pPr>
            <a:r>
              <a:rPr lang="en-US" sz="1600" dirty="0" smtClean="0"/>
              <a:t>1) </a:t>
            </a:r>
            <a:r>
              <a:rPr lang="en-US" sz="1600" dirty="0"/>
              <a:t>Contiguous-memory allocation requires the operating system </a:t>
            </a:r>
            <a:r>
              <a:rPr lang="en-US" sz="1600" dirty="0" smtClean="0"/>
              <a:t>to allocate </a:t>
            </a:r>
            <a:r>
              <a:rPr lang="en-US" sz="1600" dirty="0"/>
              <a:t>the entire extent of the virtual address space to the </a:t>
            </a:r>
            <a:r>
              <a:rPr lang="en-US" sz="1600" dirty="0" smtClean="0"/>
              <a:t>program when </a:t>
            </a:r>
            <a:r>
              <a:rPr lang="en-US" sz="1600" dirty="0"/>
              <a:t>it starts executing. This could be much larger than the </a:t>
            </a:r>
            <a:r>
              <a:rPr lang="en-US" sz="1600" dirty="0" smtClean="0"/>
              <a:t>actual memory </a:t>
            </a:r>
            <a:r>
              <a:rPr lang="en-US" sz="1600" dirty="0"/>
              <a:t>requirements of the process. </a:t>
            </a:r>
            <a:endParaRPr lang="en-US" sz="1600" dirty="0" smtClean="0"/>
          </a:p>
          <a:p>
            <a:pPr marL="0" indent="0">
              <a:buNone/>
            </a:pPr>
            <a:endParaRPr lang="en-US" sz="1600" dirty="0" smtClean="0"/>
          </a:p>
          <a:p>
            <a:pPr marL="0" indent="0">
              <a:buNone/>
            </a:pPr>
            <a:r>
              <a:rPr lang="en-US" sz="1600" dirty="0" smtClean="0"/>
              <a:t>2</a:t>
            </a:r>
            <a:r>
              <a:rPr lang="en-US" sz="1600" dirty="0"/>
              <a:t>) Pure segmentation gives </a:t>
            </a:r>
            <a:r>
              <a:rPr lang="en-US" sz="1600" dirty="0" smtClean="0"/>
              <a:t>the operating </a:t>
            </a:r>
            <a:r>
              <a:rPr lang="en-US" sz="1600" dirty="0"/>
              <a:t>system flexibility to assign a small extent to each segment </a:t>
            </a:r>
            <a:r>
              <a:rPr lang="en-US" sz="1600" dirty="0" smtClean="0"/>
              <a:t>at program </a:t>
            </a:r>
            <a:r>
              <a:rPr lang="en-US" sz="1600" dirty="0"/>
              <a:t>startup time and extend the segment if required. </a:t>
            </a:r>
            <a:endParaRPr lang="en-US" sz="1600" dirty="0" smtClean="0"/>
          </a:p>
          <a:p>
            <a:pPr marL="0" indent="0">
              <a:buNone/>
            </a:pPr>
            <a:endParaRPr lang="en-US" sz="1600" dirty="0" smtClean="0"/>
          </a:p>
          <a:p>
            <a:pPr marL="0" indent="0">
              <a:buNone/>
            </a:pPr>
            <a:r>
              <a:rPr lang="en-US" sz="1600" dirty="0" smtClean="0"/>
              <a:t>3</a:t>
            </a:r>
            <a:r>
              <a:rPr lang="en-US" sz="1600" dirty="0"/>
              <a:t>) Pure </a:t>
            </a:r>
            <a:r>
              <a:rPr lang="en-US" sz="1600" dirty="0" smtClean="0"/>
              <a:t>paging does </a:t>
            </a:r>
            <a:r>
              <a:rPr lang="en-US" sz="1600" dirty="0"/>
              <a:t>not require the operating system to allocate </a:t>
            </a:r>
            <a:r>
              <a:rPr lang="en-US" sz="1600" dirty="0" smtClean="0"/>
              <a:t>the maximum </a:t>
            </a:r>
            <a:r>
              <a:rPr lang="en-US" sz="1600" dirty="0"/>
              <a:t>extent </a:t>
            </a:r>
            <a:r>
              <a:rPr lang="en-US" sz="1600" dirty="0" smtClean="0"/>
              <a:t>of the </a:t>
            </a:r>
            <a:r>
              <a:rPr lang="en-US" sz="1600" dirty="0"/>
              <a:t>virtual address space to a process at startup time, but it still </a:t>
            </a:r>
            <a:r>
              <a:rPr lang="en-US" sz="1600" dirty="0" smtClean="0"/>
              <a:t>requires the </a:t>
            </a:r>
            <a:r>
              <a:rPr lang="en-US" sz="1600" dirty="0"/>
              <a:t>operating system to allocate a large page table spanning all of </a:t>
            </a:r>
            <a:r>
              <a:rPr lang="en-US" sz="1600" dirty="0" smtClean="0"/>
              <a:t>the program’s </a:t>
            </a:r>
            <a:r>
              <a:rPr lang="en-US" sz="1600" dirty="0"/>
              <a:t>virtual address space. When a program needs to extend </a:t>
            </a:r>
            <a:r>
              <a:rPr lang="en-US" sz="1600" dirty="0" smtClean="0"/>
              <a:t>the stack </a:t>
            </a:r>
            <a:r>
              <a:rPr lang="en-US" sz="1600" dirty="0"/>
              <a:t>or the heap, it needs to allocate a new page but the </a:t>
            </a:r>
            <a:r>
              <a:rPr lang="en-US" sz="1600" dirty="0" smtClean="0"/>
              <a:t>corresponding page </a:t>
            </a:r>
            <a:r>
              <a:rPr lang="en-US" sz="1600" dirty="0"/>
              <a:t>table entry is </a:t>
            </a:r>
            <a:r>
              <a:rPr lang="en-US" sz="1600" dirty="0" err="1"/>
              <a:t>preallocated</a:t>
            </a:r>
            <a:r>
              <a:rPr lang="en-US" sz="1600" dirty="0"/>
              <a:t>.</a:t>
            </a:r>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98</a:t>
            </a:fld>
            <a:endParaRPr lang="en-US"/>
          </a:p>
        </p:txBody>
      </p:sp>
    </p:spTree>
    <p:extLst>
      <p:ext uri="{BB962C8B-B14F-4D97-AF65-F5344CB8AC3E}">
        <p14:creationId xmlns:p14="http://schemas.microsoft.com/office/powerpoint/2010/main" val="31177632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8.16</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Consider </a:t>
            </a:r>
            <a:r>
              <a:rPr lang="en-US" dirty="0"/>
              <a:t>a computer system with a 32-bit logical address and 4-KB page size. The system supports up to 512-MB of physical memory. How many entries are there in each of the following</a:t>
            </a:r>
            <a:r>
              <a:rPr lang="en-US" dirty="0" smtClean="0"/>
              <a:t>?</a:t>
            </a:r>
          </a:p>
          <a:p>
            <a:pPr marL="0" indent="0">
              <a:buNone/>
            </a:pPr>
            <a:endParaRPr lang="en-US" dirty="0"/>
          </a:p>
          <a:p>
            <a:pPr marL="365760" lvl="1" indent="0">
              <a:buNone/>
            </a:pPr>
            <a:r>
              <a:rPr lang="en-US" dirty="0"/>
              <a:t>a.	A conventional single-level page table </a:t>
            </a:r>
          </a:p>
          <a:p>
            <a:pPr marL="365760" lvl="1" indent="0">
              <a:buNone/>
            </a:pPr>
            <a:r>
              <a:rPr lang="en-US" dirty="0"/>
              <a:t>b.	An inverted page table</a:t>
            </a:r>
          </a:p>
          <a:p>
            <a:pPr marL="365760" lvl="1" indent="0">
              <a:buNone/>
            </a:pP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a:lstStyle/>
          <a:p>
            <a:fld id="{62E88D43-8AAA-45AA-847D-F920ED8D7372}" type="slidenum">
              <a:rPr lang="en-US" smtClean="0"/>
              <a:t>99</a:t>
            </a:fld>
            <a:endParaRPr lang="en-US"/>
          </a:p>
        </p:txBody>
      </p:sp>
    </p:spTree>
    <p:extLst>
      <p:ext uri="{BB962C8B-B14F-4D97-AF65-F5344CB8AC3E}">
        <p14:creationId xmlns:p14="http://schemas.microsoft.com/office/powerpoint/2010/main" val="19615986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554</TotalTime>
  <Words>6930</Words>
  <Application>Microsoft Office PowerPoint</Application>
  <PresentationFormat>On-screen Show (4:3)</PresentationFormat>
  <Paragraphs>972</Paragraphs>
  <Slides>148</Slides>
  <Notes>5</Notes>
  <HiddenSlides>0</HiddenSlides>
  <MMClips>0</MMClips>
  <ScaleCrop>false</ScaleCrop>
  <HeadingPairs>
    <vt:vector size="4" baseType="variant">
      <vt:variant>
        <vt:lpstr>Theme</vt:lpstr>
      </vt:variant>
      <vt:variant>
        <vt:i4>1</vt:i4>
      </vt:variant>
      <vt:variant>
        <vt:lpstr>Slide Titles</vt:lpstr>
      </vt:variant>
      <vt:variant>
        <vt:i4>148</vt:i4>
      </vt:variant>
    </vt:vector>
  </HeadingPairs>
  <TitlesOfParts>
    <vt:vector size="149" baseType="lpstr">
      <vt:lpstr>Adjacency</vt:lpstr>
      <vt:lpstr>Midterm Exam Review</vt:lpstr>
      <vt:lpstr>Chapter 1 Key Topics</vt:lpstr>
      <vt:lpstr>Chapter 2 Key Topics</vt:lpstr>
      <vt:lpstr>Key Topics Chapter 3</vt:lpstr>
      <vt:lpstr>Key Topics Chapter 4</vt:lpstr>
      <vt:lpstr>Chapter 5:  Process Scheduling</vt:lpstr>
      <vt:lpstr>Chapter 6 - Synchronization</vt:lpstr>
      <vt:lpstr>Chapter 7 - Deadlocks</vt:lpstr>
      <vt:lpstr>Chapter  8:  Memory Management Strategies</vt:lpstr>
      <vt:lpstr>Chapter 9: Virtual-Memory Management</vt:lpstr>
      <vt:lpstr>Chapter 10: File System</vt:lpstr>
      <vt:lpstr> Chapter 11: Implementing File Systems</vt:lpstr>
      <vt:lpstr>Section 1.1.1</vt:lpstr>
      <vt:lpstr>Section 1.2.1</vt:lpstr>
      <vt:lpstr>Section 1.5.1</vt:lpstr>
      <vt:lpstr>Section 1.5.1</vt:lpstr>
      <vt:lpstr>Section 1.11.8</vt:lpstr>
      <vt:lpstr>Section 2.4</vt:lpstr>
      <vt:lpstr>Section 2.4.1</vt:lpstr>
      <vt:lpstr>Section 2.4.3</vt:lpstr>
      <vt:lpstr>Section 2.7.3</vt:lpstr>
      <vt:lpstr>Section 2.7.4</vt:lpstr>
      <vt:lpstr>Section 3.1.1</vt:lpstr>
      <vt:lpstr>Section 3.1.3</vt:lpstr>
      <vt:lpstr>Section 3.1.2</vt:lpstr>
      <vt:lpstr>Section 3.2.2</vt:lpstr>
      <vt:lpstr>Section 3.3.1</vt:lpstr>
      <vt:lpstr>Exercise 3.2</vt:lpstr>
      <vt:lpstr>Exercise 3.6</vt:lpstr>
      <vt:lpstr>PowerPoint Presentation</vt:lpstr>
      <vt:lpstr>Optional Practice – Page 147</vt:lpstr>
      <vt:lpstr>Optional Exercise</vt:lpstr>
      <vt:lpstr>Optional Practice – 3.1</vt:lpstr>
      <vt:lpstr>Optional Practice 3.1 answer</vt:lpstr>
      <vt:lpstr>Exercise 4.11</vt:lpstr>
      <vt:lpstr>Exercise 4.11 Answer</vt:lpstr>
      <vt:lpstr>Example Question – Section 3.1.1</vt:lpstr>
      <vt:lpstr>Example Question – Section 3.1.1</vt:lpstr>
      <vt:lpstr>Example Question – Section 3.1.2</vt:lpstr>
      <vt:lpstr>Example Question – Section 3.1.2</vt:lpstr>
      <vt:lpstr>Example Question – Section 3.1.3</vt:lpstr>
      <vt:lpstr>Example Question – Section 3.1.3</vt:lpstr>
      <vt:lpstr>Example Question – Section 3.2.1</vt:lpstr>
      <vt:lpstr>Example Question – Section 3.2.1</vt:lpstr>
      <vt:lpstr>Example Question – Section 3.2.3</vt:lpstr>
      <vt:lpstr>Example Question – Section 3.2.3</vt:lpstr>
      <vt:lpstr>Example Question – Section 4.1.1</vt:lpstr>
      <vt:lpstr>Example Question – Section 4.1.1</vt:lpstr>
      <vt:lpstr>Example Question – Section 4.3.3</vt:lpstr>
      <vt:lpstr>Example Question – Section 4.3.3</vt:lpstr>
      <vt:lpstr>Example Question – Section 4.6.2</vt:lpstr>
      <vt:lpstr>Example Question – Section 4.6.2</vt:lpstr>
      <vt:lpstr>Example Question – Section 4.4.1</vt:lpstr>
      <vt:lpstr>Example Question – Section 4.4.1</vt:lpstr>
      <vt:lpstr>Example Question – Section 4.2</vt:lpstr>
      <vt:lpstr>Example Question – Section 4.2</vt:lpstr>
      <vt:lpstr>Amdahl’s Law</vt:lpstr>
      <vt:lpstr>Exercise 5.5</vt:lpstr>
      <vt:lpstr>Exercise 5.14</vt:lpstr>
      <vt:lpstr>Optional Exercises – 5.8</vt:lpstr>
      <vt:lpstr>Optional Exercises – 5.8</vt:lpstr>
      <vt:lpstr>Optional Exercise - 5.16</vt:lpstr>
      <vt:lpstr>Optional Exercise - 5.16</vt:lpstr>
      <vt:lpstr>Optional exercise - 5.17</vt:lpstr>
      <vt:lpstr>Optional exercise - 5.17</vt:lpstr>
      <vt:lpstr>Optional exercise - 5.22</vt:lpstr>
      <vt:lpstr>Optional exercise - 5.22</vt:lpstr>
      <vt:lpstr>Optional exercise 5.23</vt:lpstr>
      <vt:lpstr>Optional exercise 5.23</vt:lpstr>
      <vt:lpstr>Exercise 6.1</vt:lpstr>
      <vt:lpstr>6.1 Answer</vt:lpstr>
      <vt:lpstr>Exercise 7.8</vt:lpstr>
      <vt:lpstr>Answer 7.8</vt:lpstr>
      <vt:lpstr>Week 4 Programming Project </vt:lpstr>
      <vt:lpstr>Project 1—the Sleeping Teaching Assistant</vt:lpstr>
      <vt:lpstr>Project 1—the Sleeping Teaching Assistant</vt:lpstr>
      <vt:lpstr>Optional Exercise 1</vt:lpstr>
      <vt:lpstr>Optional Exercise 1</vt:lpstr>
      <vt:lpstr>Optional Exercise 2</vt:lpstr>
      <vt:lpstr>Optional Question 2</vt:lpstr>
      <vt:lpstr>Optional exercise 3 – section 6.2</vt:lpstr>
      <vt:lpstr>Optional exercise 3 – section 6.2</vt:lpstr>
      <vt:lpstr>Optional exercise 4 – Section 6.4</vt:lpstr>
      <vt:lpstr>Optional exercise 4 – Section 6.4</vt:lpstr>
      <vt:lpstr>Optional exercise 5 – section 6.7.2</vt:lpstr>
      <vt:lpstr>Optional exercise 5 – section 6.7.2</vt:lpstr>
      <vt:lpstr>Optional exercise 6 – section 6.6</vt:lpstr>
      <vt:lpstr>Optional exercise 6 – section 6.6</vt:lpstr>
      <vt:lpstr>Optional exercise 7 – section 7.1</vt:lpstr>
      <vt:lpstr>Optional exercise 7 – section 7.1</vt:lpstr>
      <vt:lpstr>Optional exercise 8 – section 7.5.1</vt:lpstr>
      <vt:lpstr>Optional exercise 8 – section 7.5.1</vt:lpstr>
      <vt:lpstr>Optional exercise 9 – section 7.1</vt:lpstr>
      <vt:lpstr>Optional exercise 9 – section 7.1</vt:lpstr>
      <vt:lpstr>Optional exercise 10 -  section 7.2</vt:lpstr>
      <vt:lpstr>Optional exercise 10 -  section 7.2</vt:lpstr>
      <vt:lpstr>Exercise 8.11</vt:lpstr>
      <vt:lpstr>Exercise 8.11 solution</vt:lpstr>
      <vt:lpstr>Exercise 8.16</vt:lpstr>
      <vt:lpstr>Exercise 8.16 solution (a)</vt:lpstr>
      <vt:lpstr>Exercise 8.16 solution (B)</vt:lpstr>
      <vt:lpstr>Exercise 8.25</vt:lpstr>
      <vt:lpstr>Exercise 8.25 solution</vt:lpstr>
      <vt:lpstr>Exercise 8.25 solution</vt:lpstr>
      <vt:lpstr>Optional Exercise 1 – Section 8.1.3</vt:lpstr>
      <vt:lpstr>Optional Exercise 2 - Section 8.1.5</vt:lpstr>
      <vt:lpstr>Optional Exercise 3 - Section 8.2</vt:lpstr>
      <vt:lpstr>Optional Exercise 4-  Section 8.3.2</vt:lpstr>
      <vt:lpstr>Optional Exercise 5 - Section 8.3.2</vt:lpstr>
      <vt:lpstr>Optional Exercise 6 - Section 8.5</vt:lpstr>
      <vt:lpstr>Optional Exercise 7 - Section 8.5</vt:lpstr>
      <vt:lpstr>Optional Exercise 8  - Section 8.8</vt:lpstr>
      <vt:lpstr>Optional Exercise 9 - Section 8.6.3</vt:lpstr>
      <vt:lpstr>Optional Exercise 10 - Section 8.5</vt:lpstr>
      <vt:lpstr>Exercise 9.9</vt:lpstr>
      <vt:lpstr>Exercise 9.9</vt:lpstr>
      <vt:lpstr>Exercise 9.9 solution</vt:lpstr>
      <vt:lpstr>Exercise 9.12</vt:lpstr>
      <vt:lpstr>Exercise 9.12 solution</vt:lpstr>
      <vt:lpstr>Programming Project:  Exercise 9.26</vt:lpstr>
      <vt:lpstr>Programming Project:  Exercise 9.26</vt:lpstr>
      <vt:lpstr>Replacement algorithm</vt:lpstr>
      <vt:lpstr>Programming Project:  Exercise 9.26</vt:lpstr>
      <vt:lpstr>Resources</vt:lpstr>
      <vt:lpstr>Optional Exercise 1- Section 9.1</vt:lpstr>
      <vt:lpstr>Optional Exercise 2 - Section 9.4.2</vt:lpstr>
      <vt:lpstr>Optional Exercise 3 – Section 9.4.2</vt:lpstr>
      <vt:lpstr>Optional Exercise 4 – Section 9.4.4</vt:lpstr>
      <vt:lpstr>Optional Exercise 5 – section 9.4</vt:lpstr>
      <vt:lpstr>Optional Exercise 6 – section 9.6</vt:lpstr>
      <vt:lpstr>Optional Exercise 7 – section 9.7</vt:lpstr>
      <vt:lpstr>Optional Exercise 8 – Section 9.1</vt:lpstr>
      <vt:lpstr>Optional Exercise 9 – section 9.2.2</vt:lpstr>
      <vt:lpstr>Optional Exercise 10 – section 9.8</vt:lpstr>
      <vt:lpstr>10.6 </vt:lpstr>
      <vt:lpstr>10.7</vt:lpstr>
      <vt:lpstr>11.7 </vt:lpstr>
      <vt:lpstr>11.7 - Solution</vt:lpstr>
      <vt:lpstr>Optional exercise 1 – Section 10.1</vt:lpstr>
      <vt:lpstr>Optional exercise 2 – Section 10.1</vt:lpstr>
      <vt:lpstr>Optional exercise 3 – Section 10.2.1</vt:lpstr>
      <vt:lpstr>Optional exercise 4 – Section 10.1.2</vt:lpstr>
      <vt:lpstr>Optional exercise 5 – Section 10.3.5</vt:lpstr>
      <vt:lpstr>Optional exercise 6 – Section 11.1</vt:lpstr>
      <vt:lpstr>Optional exercise 7 – section 11.1</vt:lpstr>
      <vt:lpstr>Optional exercise 9 – Section 11.1</vt:lpstr>
      <vt:lpstr>Optional exercise 8 – Section 11.3.2</vt:lpstr>
      <vt:lpstr>Optional exercise 10 – Section 11.4.2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Exam Review</dc:title>
  <dc:creator>Anastasia</dc:creator>
  <cp:lastModifiedBy>user</cp:lastModifiedBy>
  <cp:revision>23</cp:revision>
  <dcterms:created xsi:type="dcterms:W3CDTF">2014-02-01T14:24:38Z</dcterms:created>
  <dcterms:modified xsi:type="dcterms:W3CDTF">2014-03-15T19:25:15Z</dcterms:modified>
</cp:coreProperties>
</file>